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40"/>
  </p:notesMasterIdLst>
  <p:handoutMasterIdLst>
    <p:handoutMasterId r:id="rId41"/>
  </p:handoutMasterIdLst>
  <p:sldIdLst>
    <p:sldId id="459" r:id="rId2"/>
    <p:sldId id="475" r:id="rId3"/>
    <p:sldId id="460" r:id="rId4"/>
    <p:sldId id="470" r:id="rId5"/>
    <p:sldId id="468" r:id="rId6"/>
    <p:sldId id="469" r:id="rId7"/>
    <p:sldId id="476" r:id="rId8"/>
    <p:sldId id="478" r:id="rId9"/>
    <p:sldId id="258" r:id="rId10"/>
    <p:sldId id="479" r:id="rId11"/>
    <p:sldId id="484" r:id="rId12"/>
    <p:sldId id="329" r:id="rId13"/>
    <p:sldId id="451" r:id="rId14"/>
    <p:sldId id="458" r:id="rId15"/>
    <p:sldId id="471" r:id="rId16"/>
    <p:sldId id="485" r:id="rId17"/>
    <p:sldId id="257" r:id="rId18"/>
    <p:sldId id="452" r:id="rId19"/>
    <p:sldId id="453" r:id="rId20"/>
    <p:sldId id="454" r:id="rId21"/>
    <p:sldId id="486" r:id="rId22"/>
    <p:sldId id="259" r:id="rId23"/>
    <p:sldId id="473" r:id="rId24"/>
    <p:sldId id="464" r:id="rId25"/>
    <p:sldId id="488" r:id="rId26"/>
    <p:sldId id="465" r:id="rId27"/>
    <p:sldId id="489" r:id="rId28"/>
    <p:sldId id="487" r:id="rId29"/>
    <p:sldId id="275" r:id="rId30"/>
    <p:sldId id="276" r:id="rId31"/>
    <p:sldId id="461" r:id="rId32"/>
    <p:sldId id="474" r:id="rId33"/>
    <p:sldId id="279" r:id="rId34"/>
    <p:sldId id="462" r:id="rId35"/>
    <p:sldId id="490" r:id="rId36"/>
    <p:sldId id="491" r:id="rId37"/>
    <p:sldId id="466" r:id="rId38"/>
    <p:sldId id="467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71A0AC0-5961-4109-9CEC-279EE284EACD}">
          <p14:sldIdLst>
            <p14:sldId id="459"/>
            <p14:sldId id="475"/>
            <p14:sldId id="460"/>
            <p14:sldId id="470"/>
            <p14:sldId id="468"/>
            <p14:sldId id="469"/>
          </p14:sldIdLst>
        </p14:section>
        <p14:section name="ide" id="{00995BFC-E237-4240-B1F9-B479178CE0E5}">
          <p14:sldIdLst>
            <p14:sldId id="476"/>
            <p14:sldId id="478"/>
            <p14:sldId id="258"/>
            <p14:sldId id="479"/>
            <p14:sldId id="484"/>
          </p14:sldIdLst>
        </p14:section>
        <p14:section name="other" id="{5C99B3F6-C0CB-4202-BB8F-36C624364B9E}">
          <p14:sldIdLst>
            <p14:sldId id="329"/>
            <p14:sldId id="451"/>
            <p14:sldId id="458"/>
            <p14:sldId id="471"/>
            <p14:sldId id="485"/>
          </p14:sldIdLst>
        </p14:section>
        <p14:section name="Java" id="{21D4A6A9-2945-450D-A7B5-6934AA1C60ED}">
          <p14:sldIdLst>
            <p14:sldId id="257"/>
            <p14:sldId id="452"/>
            <p14:sldId id="453"/>
            <p14:sldId id="454"/>
            <p14:sldId id="486"/>
            <p14:sldId id="259"/>
          </p14:sldIdLst>
        </p14:section>
        <p14:section name="intro to oop" id="{803B3F29-701B-40F6-BF8E-E71FD33F4034}">
          <p14:sldIdLst>
            <p14:sldId id="473"/>
            <p14:sldId id="464"/>
            <p14:sldId id="488"/>
            <p14:sldId id="465"/>
            <p14:sldId id="489"/>
            <p14:sldId id="487"/>
          </p14:sldIdLst>
        </p14:section>
        <p14:section name="Intro to Objects" id="{58D8F81E-563E-4AA7-9230-810323F871AE}">
          <p14:sldIdLst>
            <p14:sldId id="275"/>
            <p14:sldId id="276"/>
            <p14:sldId id="461"/>
            <p14:sldId id="474"/>
            <p14:sldId id="279"/>
            <p14:sldId id="462"/>
            <p14:sldId id="490"/>
            <p14:sldId id="491"/>
            <p14:sldId id="46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857"/>
    <a:srgbClr val="FFFFFF"/>
    <a:srgbClr val="C621EF"/>
    <a:srgbClr val="CC00FF"/>
    <a:srgbClr val="0000FF"/>
    <a:srgbClr val="DA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3" autoAdjust="0"/>
    <p:restoredTop sz="88132" autoAdjust="0"/>
  </p:normalViewPr>
  <p:slideViewPr>
    <p:cSldViewPr>
      <p:cViewPr varScale="1">
        <p:scale>
          <a:sx n="87" d="100"/>
          <a:sy n="87" d="100"/>
        </p:scale>
        <p:origin x="1168" y="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93A65-77A6-4196-A37E-49954605F5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11217-1827-432D-8541-1364703D1350}" type="datetimeFigureOut">
              <a:rPr lang="tr-TR" smtClean="0"/>
              <a:t>2.10.2022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440-54D5-430B-8C59-716D4C1C5A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C8167-7A53-4E33-8699-1CAB8BD308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C11F3-FDC1-44C4-B9E6-225CBB72EF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88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8:37:05.8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6984 4448 24575,'181'-63'-22,"614"-229"-227,-223 40-1025,-18-45 1075,-403 202 298,203-166 0,-255 176-125,-5-4-1,138-167 0,-184 194 27,-3-1 0,-3-2 0,-4-2 0,-2-2 0,-4 0 0,-3-2 0,20-85 0,-37 107 0,-2-1 0,-3-1 0,-2 1 0,-3-1 0,-2 0 0,-2 1 0,-3-1 0,-2 1 0,-3 0 0,-2 0 0,-30-73 0,19 74 4,-2 1-1,-2 1 1,-2 2-1,-3 0 1,-2 2-1,-1 1 1,-3 2-1,-68-57 1,28 36-84,-3 3 0,-3 3 0,-2 4 0,-100-45 0,-223-70-1391,-92 19 557,-92 21-1545,-86 23 816,-26 28 296,-4 28 0,0 29-1,-1006 89 1,1035 10 1101,69 30 246,80 27-266,81 27-796,351-120 1002,2 3 1,3 4-1,-105 77 0,144-88 323,1 3-1,3 1 1,2 3 0,3 1-1,-75 105 1,83-96-199,3 3 0,4 1 0,2 1 0,-23 74 0,27-52-37,5 1-1,-16 157 1,31-114-43,5 1 0,6-1 0,7 0 0,47 193 0,-9-135 121,8-2-1,10-3 0,134 251 1,-79-214 34,11-6 0,210 254 1,-216-316-97,6-6 0,8-5 0,6-6 0,6-6 0,6-6 0,6-6 0,314 163 1,-282-184 236,381 127 0,-320-144 0,300 51 0,-162-65-78,2-16-1,499 1 0,205-77 247,-639-7 1795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D2E45-A5A5-49E3-9FD0-CCBD1F89CB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BBC37-B173-4834-ACE1-CA62B7E138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9CCD069-BA0D-4349-AA5E-D9500D5EC0C7}" type="datetimeFigureOut">
              <a:rPr lang="en-US"/>
              <a:pPr>
                <a:defRPr/>
              </a:pPr>
              <a:t>10/2/2022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376EFD-4171-4493-B1F3-782CF65D0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CBC74E-5517-4681-A88C-16F1A3622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07716-8030-4014-AD75-C53AA19823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C0F50-366C-464E-B745-3BBB0DED9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BA7287E-70D8-4A37-A37D-C2D59A985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95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440133C9-3CF9-410D-86C1-36F7A7ABE1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5E4986D4-8839-4143-A51F-493CED498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tr-TR" altLang="tr-TR"/>
              <a:t>???: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1A1C7CB9-E5F9-4F9E-ADDE-7AC833AE5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360C0E-2837-42BB-A023-DBEDF5F9921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17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AE65021-E616-40AB-A37E-916D55F85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FE81A0D-A201-452B-BF88-0B7AFD549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A330E05-9E34-4F97-8FC7-8B6A8307B2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02971E7-C41B-4459-9330-E928FAE07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r-TR" altLang="tr-TR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F0B8A672-F172-4B4F-899D-DD237FE2A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E2835D-346D-441C-99C0-3CEDE5AE258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880632B6-95E0-459D-A57F-B6215D23E9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113244E0-F914-4E56-944D-3AACF030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Objects, or more precisely, the </a:t>
            </a:r>
            <a:r>
              <a:rPr lang="en-US" altLang="en-US" i="1">
                <a:solidFill>
                  <a:srgbClr val="FF0000"/>
                </a:solidFill>
                <a:latin typeface="Times New Roman" panose="02020603050405020304" pitchFamily="18" charset="0"/>
              </a:rPr>
              <a:t>classes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objects come from, are essentially </a:t>
            </a:r>
            <a:r>
              <a:rPr lang="en-US" altLang="en-US" i="1">
                <a:solidFill>
                  <a:srgbClr val="FF0000"/>
                </a:solidFill>
                <a:latin typeface="Times New Roman" panose="02020603050405020304" pitchFamily="18" charset="0"/>
              </a:rPr>
              <a:t>reusable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software components.</a:t>
            </a:r>
          </a:p>
          <a:p>
            <a:endParaRPr lang="tr-TR" altLang="tr-TR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C4C2CEC0-93EB-40E1-BA30-43D4422019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D621B2-5BCE-4564-A7B9-5D362CEA1B5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22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C1A5450-D935-4BAB-94DC-C624663529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91E6B661-FCE4-4CD7-8282-56E88D44A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method call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that tells a method of the object to perform its task.</a:t>
            </a:r>
            <a:endParaRPr lang="tr-TR" altLang="tr-TR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BC011679-5087-4767-A143-2657B00DD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556CAF-1F39-4085-BE5B-FB8B464F552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589DD8-5DFC-44BC-BD2E-0D30AF04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E50E5E-2A16-47D3-BEFE-965F0FD0F711}" type="datetime1">
              <a:rPr lang="en-US" smtClean="0"/>
              <a:t>10/2/2022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4CFA20-D111-466D-8184-5A527BDC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255B10-BE41-4FC0-A259-C9E412E6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76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AF5C6-21A7-4EF3-9D01-9020772F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34F4D-D726-429C-A6A4-EC64C1D2F094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591B-CDBB-44AF-A01E-BFEFACEB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475C9-3951-475A-BE14-2E1C04A55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556602-FD54-4F98-A398-372BCF5A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8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7E61A-D8D0-4E20-B1DF-4B84AC45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38F58-F074-4680-BB52-3F6D5295BFE8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571-329A-45E3-951B-EA8373A6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55C89-66AE-469C-9970-B5252567C4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617F59-A470-45EC-BBDE-6B09CF97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6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BEBB-D8A2-4D56-82CF-E2ECD30E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F29B0-DFDF-4508-8A57-4D13963EDD6C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7059-BC5B-41BB-9473-A1C1B591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8669D-633C-458A-AAC6-FD2094D20E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E4A5FF-070B-4F29-A091-7C6CA493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650E0-222C-4374-84D1-DDEB646E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21C48-2822-41BE-A9BE-59767235A0FB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46442-A979-42E4-BF83-341074A4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90F36-8194-44E2-98E9-AB2FA9C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52EBA-4ED1-439A-8510-9161CC89B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5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651CE-65CD-46AD-A020-0A7428BB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6CD28-C050-4EFF-8F5A-8AFE10D07D9C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98C1-8273-4E5F-BE24-0A222C45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B472-08DE-4991-ADFF-EEAC3E340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52C3E8-4C83-4022-824A-2F15A8C4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A4F3616-3FF4-4E3A-8896-865E308E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26CFA-39CC-489E-AB66-F937E4CFEEF9}" type="datetime1">
              <a:rPr lang="en-US" smtClean="0"/>
              <a:t>10/2/2022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63972E-FC5D-4616-96D1-7C00C394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06016-BD20-41B8-9280-0A6EF8BE6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560EAF-5D0F-419A-8BCB-F3291EED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8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B9E6ADB-20F9-4B93-905E-1187037F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90236-CB79-4022-BB7F-28479ED0ED72}" type="datetime1">
              <a:rPr lang="en-US" smtClean="0"/>
              <a:t>10/2/2022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DF8921-3BAE-415D-9681-11FD3386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ABF4F-7DBE-4C7A-9AED-DDB0A2926C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6796CD-CA0E-4880-AA8C-2EA1D42D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9FA03EB-3FC4-429C-A48A-698D834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CAADD-35E0-409A-93EA-4EA95C16AEF9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CAA45F-EF9E-4C9B-8D21-9C5BA5A4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60FB8-FE66-482A-9E78-394860C2B7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C084CE-A7A1-4C63-BE9B-73B77BE8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3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0DFE86-2658-44D5-91FD-BE4A150C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8CD55-E2FE-4A4C-BB28-5E6E48172C3F}" type="datetime1">
              <a:rPr lang="en-US" smtClean="0"/>
              <a:t>10/2/2022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5CA8BA-3E27-46E4-BB48-7249E17D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D5572-9840-420D-BF8B-15EE3095FA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8D6F9-AAB6-461E-91FD-0A8A70FA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2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FA3774-F2D2-4320-B131-60CA39D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3A8A7-DC87-4014-A7EA-EAE6B27EFAE2}" type="datetime1">
              <a:rPr lang="en-US" smtClean="0"/>
              <a:t>10/2/2022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AA6F59-289F-41C2-AA5E-5DDEBEC5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46B8C-3982-4BD2-8924-ED51CCF8D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D26608-EF67-4817-A676-4FD503C9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8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EDB932-8869-47AF-83D4-974599F5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F7967-C03A-4978-ADA9-A93874073E1C}" type="datetime1">
              <a:rPr lang="en-US" smtClean="0"/>
              <a:t>10/2/2022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3A3479-6557-4D4D-ACFD-3D4EF2C6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9F30F-A9F1-436D-8218-0712CBB7D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2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C43B1D4-6868-47BB-BCBB-FC2ED5B5DF3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2648EC1-6EE7-4426-96FD-F5C4CCC316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F61DB-673A-410E-94C8-9E0DCB30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AE98D4-E8DE-47BA-A031-7942ED152F38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37C0-5D06-4CC5-BA17-299C25CC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CPE207 OOP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9F87-8704-4DE6-9843-E87E27D5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7B778A4-CD89-4F1C-8B63-4C925737E8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java/java-tutorial#_installer-of-visual-studio-code-for-java-develop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tification.com/2018/10/low-middle-high-level-programming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help/idea/designing-gui-major-steps.html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1E9D6200-CE17-4B5B-A63F-33C84E512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523999"/>
            <a:ext cx="10134600" cy="1528763"/>
          </a:xfrm>
        </p:spPr>
        <p:txBody>
          <a:bodyPr/>
          <a:lstStyle/>
          <a:p>
            <a:r>
              <a:rPr lang="en-US" altLang="tr-TR" sz="4800" b="1" dirty="0"/>
              <a:t>Object-Oriented Programming </a:t>
            </a:r>
            <a:br>
              <a:rPr lang="en-US" altLang="tr-TR" dirty="0"/>
            </a:br>
            <a:r>
              <a:rPr lang="en-US" altLang="tr-TR" sz="3600" i="1" dirty="0"/>
              <a:t>(in Java)</a:t>
            </a:r>
            <a:endParaRPr lang="tr-TR" altLang="tr-TR" i="1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9558F8B6-4F45-4B3A-B1B1-1DD3D427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131" y="4741040"/>
            <a:ext cx="10439400" cy="950911"/>
          </a:xfrm>
        </p:spPr>
        <p:txBody>
          <a:bodyPr/>
          <a:lstStyle/>
          <a:p>
            <a:r>
              <a:rPr lang="en-US" alt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Ozacar</a:t>
            </a:r>
            <a: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Kasim, PhD  | Assist. Prof. </a:t>
            </a:r>
            <a:b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Engineering Department</a:t>
            </a:r>
            <a:endParaRPr lang="tr-TR" alt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FC451-49B6-4824-BB04-D1B258B67AA3}"/>
              </a:ext>
            </a:extLst>
          </p:cNvPr>
          <p:cNvSpPr txBox="1"/>
          <p:nvPr/>
        </p:nvSpPr>
        <p:spPr>
          <a:xfrm>
            <a:off x="11201400" y="152400"/>
            <a:ext cx="838444" cy="40862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week1</a:t>
            </a:r>
            <a:endParaRPr lang="tr-T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DED84-27F3-4C44-9265-DF96EEBE5484}"/>
              </a:ext>
            </a:extLst>
          </p:cNvPr>
          <p:cNvCxnSpPr/>
          <p:nvPr/>
        </p:nvCxnSpPr>
        <p:spPr>
          <a:xfrm>
            <a:off x="1580104" y="1447800"/>
            <a:ext cx="9005455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AB7162-68E7-4B2D-B529-7F408CA90F24}"/>
              </a:ext>
            </a:extLst>
          </p:cNvPr>
          <p:cNvCxnSpPr/>
          <p:nvPr/>
        </p:nvCxnSpPr>
        <p:spPr>
          <a:xfrm>
            <a:off x="1580104" y="3276600"/>
            <a:ext cx="9005455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4A779-4111-4F0A-A3D4-006C4D22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64" y="3957639"/>
            <a:ext cx="3034871" cy="3034871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9656AD4-BFC1-4AB1-9686-E4A0C1A7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935" y="6356350"/>
            <a:ext cx="4114800" cy="365125"/>
          </a:xfrm>
        </p:spPr>
        <p:txBody>
          <a:bodyPr/>
          <a:lstStyle/>
          <a:p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BEFF6E-159E-4C9E-AC7A-03A39907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5F0F76A-6BFB-373B-3A4C-13E96D25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1" y="3902076"/>
            <a:ext cx="2819399" cy="2819399"/>
          </a:xfrm>
          <a:prstGeom prst="rect">
            <a:avLst/>
          </a:prstGeom>
        </p:spPr>
      </p:pic>
      <p:pic>
        <p:nvPicPr>
          <p:cNvPr id="2" name="Picture 1" descr="A picture containing graphical user interface">
            <a:extLst>
              <a:ext uri="{FF2B5EF4-FFF2-40B4-BE49-F238E27FC236}">
                <a16:creationId xmlns:a16="http://schemas.microsoft.com/office/drawing/2014/main" id="{7063F303-0A7E-CA77-32D8-2319CF462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6" y="2770317"/>
            <a:ext cx="2875700" cy="10857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68C5-4CAB-41CB-A438-470D512F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Setting up Visual Studio Code for Java Development</a:t>
            </a:r>
            <a:b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E848-1B02-4899-B8B5-8869F6B6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https://code.visualstudio.com/docs/java/java-tutorial#_installer-of-visual-studio-code-for-java-developers</a:t>
            </a:r>
            <a:endParaRPr lang="en-US" dirty="0"/>
          </a:p>
          <a:p>
            <a:pPr lvl="1"/>
            <a:r>
              <a:rPr lang="en-US" dirty="0"/>
              <a:t>Install </a:t>
            </a:r>
            <a:r>
              <a:rPr lang="tr-TR" dirty="0"/>
              <a:t>JavaCodingPack-0.3.8.exe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Done!</a:t>
            </a:r>
          </a:p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A5E9E-20FD-4660-ACB0-DC798318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90A7-6E4E-4DB6-99DE-E03EB5AE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38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AA17-906F-E06D-7C33-275926FB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3B292-5D4B-9D67-E079-AAD01B25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8800"/>
            <a:ext cx="10515600" cy="4351338"/>
          </a:xfrm>
        </p:spPr>
        <p:txBody>
          <a:bodyPr/>
          <a:lstStyle/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Eclipse</a:t>
            </a:r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NetBeans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BlueJ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(Oracle) </a:t>
            </a:r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JDeveloper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DrJava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jGRASP</a:t>
            </a:r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MyEclipse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738A6-160D-AF43-F112-5BDDC472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2F86-43CC-B66D-A50A-3FF10B5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4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C14F39A-B7EB-45BA-BE4D-470D20990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122363"/>
            <a:ext cx="9220200" cy="2387600"/>
          </a:xfrm>
        </p:spPr>
        <p:txBody>
          <a:bodyPr/>
          <a:lstStyle/>
          <a:p>
            <a:pPr eaLnBrk="1" hangingPunct="1"/>
            <a:r>
              <a:rPr lang="en-US" altLang="tr-TR" dirty="0"/>
              <a:t>Computer Languages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E4C46-3880-4E46-BE99-28B7E34E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2F3A-F0B5-48EC-A430-7C9C6098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5">
            <a:extLst>
              <a:ext uri="{FF2B5EF4-FFF2-40B4-BE49-F238E27FC236}">
                <a16:creationId xmlns:a16="http://schemas.microsoft.com/office/drawing/2014/main" id="{8C934285-651E-4F02-91E0-2D2C97F5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4125"/>
            <a:ext cx="11176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4">
            <a:extLst>
              <a:ext uri="{FF2B5EF4-FFF2-40B4-BE49-F238E27FC236}">
                <a16:creationId xmlns:a16="http://schemas.microsoft.com/office/drawing/2014/main" id="{59ACEDBD-A67B-4F21-A1EB-986CA3DC2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5638800"/>
            <a:ext cx="10287000" cy="578882"/>
          </a:xfrm>
          <a:prstGeom prst="roundRect">
            <a:avLst>
              <a:gd name="adj" fmla="val 30403"/>
            </a:avLst>
          </a:prstGeom>
          <a:solidFill>
            <a:schemeClr val="accent4"/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2800" dirty="0">
                <a:latin typeface="Times New Roman" panose="02020603050405020304" pitchFamily="18" charset="0"/>
              </a:rPr>
              <a:t>The only language understood by a computer is machine language.</a:t>
            </a:r>
          </a:p>
        </p:txBody>
      </p:sp>
      <p:sp>
        <p:nvSpPr>
          <p:cNvPr id="9221" name="Title 1">
            <a:extLst>
              <a:ext uri="{FF2B5EF4-FFF2-40B4-BE49-F238E27FC236}">
                <a16:creationId xmlns:a16="http://schemas.microsoft.com/office/drawing/2014/main" id="{78141C70-D020-4104-982F-DBB4AD8B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b="1">
                <a:solidFill>
                  <a:srgbClr val="00B0F0"/>
                </a:solidFill>
              </a:rPr>
              <a:t>Language levels</a:t>
            </a:r>
            <a:endParaRPr lang="tr-TR" alt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3E7E5-31F1-4136-8C3E-869B540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2B80-934B-4625-B132-11732C7C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5500CE-9EF6-4C6F-A4AB-579A12F6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" y="2928185"/>
            <a:ext cx="311229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112439-2707-4F48-B055-CCE786F5E957}"/>
              </a:ext>
            </a:extLst>
          </p:cNvPr>
          <p:cNvSpPr/>
          <p:nvPr/>
        </p:nvSpPr>
        <p:spPr>
          <a:xfrm>
            <a:off x="193627" y="-420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Understanding Languages</a:t>
            </a:r>
            <a:endParaRPr lang="tr-TR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2F5BA37-010C-409E-B5B3-5007F18CC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8" y="2667000"/>
            <a:ext cx="3708927" cy="242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0ABF53-B1EC-4035-923D-AC7584E464F5}"/>
              </a:ext>
            </a:extLst>
          </p:cNvPr>
          <p:cNvSpPr/>
          <p:nvPr/>
        </p:nvSpPr>
        <p:spPr>
          <a:xfrm>
            <a:off x="7929956" y="2705271"/>
            <a:ext cx="4038600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"HUMAN"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"PC"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human object from Player class moves!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AutoMove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pc object from Player class moves!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ProcessMoves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(human,pc); 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//static method.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isGameOver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ShowScores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 pc);</a:t>
            </a:r>
          </a:p>
          <a:p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AE3A29E6-3B47-4167-809B-BBE56F7E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8"/>
          <a:stretch/>
        </p:blipFill>
        <p:spPr bwMode="auto">
          <a:xfrm>
            <a:off x="193627" y="544424"/>
            <a:ext cx="11176000" cy="220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6C56D-2C99-4392-BE0A-6BE178D2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69C83-9481-4457-943B-E894C472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5C52-E945-4FFE-B3BF-5F67A78FF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B0F0"/>
                </a:solidFill>
                <a:latin typeface="Calibri Light" panose="020F0302020204030204" pitchFamily="34" charset="0"/>
              </a:rPr>
              <a:t>A High-level language: Java</a:t>
            </a:r>
            <a:endParaRPr lang="tr-TR" altLang="tr-TR" sz="4400" dirty="0">
              <a:latin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EEB5A7-5E5F-4C04-852E-1C959AA0D6E5}"/>
              </a:ext>
            </a:extLst>
          </p:cNvPr>
          <p:cNvSpPr/>
          <p:nvPr/>
        </p:nvSpPr>
        <p:spPr>
          <a:xfrm>
            <a:off x="193627" y="-420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Understanding Languages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91DD0-41F9-4C86-9513-5208387B6F49}"/>
              </a:ext>
            </a:extLst>
          </p:cNvPr>
          <p:cNvSpPr/>
          <p:nvPr/>
        </p:nvSpPr>
        <p:spPr>
          <a:xfrm>
            <a:off x="838200" y="1582340"/>
            <a:ext cx="8153400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"HUMAN"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"PC"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human object from Player class moves!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AutoMove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pc object from Player class moves!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ProcessMoves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(human,pc);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//static method.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isGameOver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ShowScores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 pc);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B52D-8817-46E8-9638-6CA34CC3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4927E-7C02-4445-A9F3-DC4921EA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D5572-9840-420D-BF8B-15EE3095FA3E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99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4A365-7A87-9BA2-D3CF-CA3B4012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D5572-9840-420D-BF8B-15EE3095FA3E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EC5A1-867B-4B8A-7516-B5259117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246D01-E1F3-250F-851C-DF0F4D6130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tr-TR" b="1" dirty="0">
                <a:solidFill>
                  <a:srgbClr val="00B0F0"/>
                </a:solidFill>
              </a:rPr>
              <a:t>Difference Between Low, Middle, and High-Level Programming Languages</a:t>
            </a:r>
            <a:endParaRPr lang="tr-TR" altLang="tr-T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FFFD76-70D1-D3B5-C487-5F1276DA392E}"/>
              </a:ext>
            </a:extLst>
          </p:cNvPr>
          <p:cNvSpPr txBox="1">
            <a:spLocks/>
          </p:cNvSpPr>
          <p:nvPr/>
        </p:nvSpPr>
        <p:spPr>
          <a:xfrm>
            <a:off x="609600" y="1828800"/>
            <a:ext cx="11201400" cy="435133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Speed</a:t>
            </a:r>
            <a:r>
              <a:rPr lang="en-US" b="1" dirty="0">
                <a:solidFill>
                  <a:srgbClr val="3E3E3E"/>
                </a:solidFill>
                <a:cs typeface="Times New Roman" panose="02020603050405020304" pitchFamily="18" charset="0"/>
              </a:rPr>
              <a:t>:</a:t>
            </a:r>
            <a:r>
              <a:rPr lang="en-US" b="1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3E3E3E"/>
                </a:solidFill>
                <a:cs typeface="Times New Roman" panose="02020603050405020304" pitchFamily="18" charset="0"/>
              </a:rPr>
              <a:t>P</a:t>
            </a:r>
            <a:r>
              <a:rPr lang="en-US" b="0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rograms written in low-level languages are faster than the others. </a:t>
            </a:r>
            <a:r>
              <a:rPr lang="en-US" dirty="0">
                <a:solidFill>
                  <a:srgbClr val="3E3E3E"/>
                </a:solidFill>
                <a:cs typeface="Times New Roman" panose="02020603050405020304" pitchFamily="18" charset="0"/>
              </a:rPr>
              <a:t>B</a:t>
            </a:r>
            <a:r>
              <a:rPr lang="en-US" b="0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ecause these programs do not need to be interpreted or compiled.</a:t>
            </a:r>
          </a:p>
          <a:p>
            <a:r>
              <a:rPr lang="tr-TR" b="1" dirty="0">
                <a:ea typeface="Verdana" panose="020B0604030504040204" pitchFamily="34" charset="0"/>
                <a:cs typeface="Times New Roman" panose="02020603050405020304" pitchFamily="18" charset="0"/>
              </a:rPr>
              <a:t>Memory </a:t>
            </a:r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requirement: </a:t>
            </a:r>
            <a:r>
              <a:rPr lang="en-US" b="0" i="0" dirty="0">
                <a:solidFill>
                  <a:srgbClr val="3E3E3E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Low-level languages are very efficient in terms of memory. They consume less memory. 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Ease of use: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Low-level languages are unfriendly to human programmers. High-level languages are human-friendly. 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Portability: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High-level languages are machine-independent.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Abstraction: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High-level languages have the maximum level of abstraction.</a:t>
            </a:r>
            <a:b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(it handles complexity by hiding unnecessary details from the user.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4F37A-6AB9-6972-04A1-83FAFD24A9D6}"/>
              </a:ext>
            </a:extLst>
          </p:cNvPr>
          <p:cNvSpPr txBox="1"/>
          <p:nvPr/>
        </p:nvSpPr>
        <p:spPr>
          <a:xfrm>
            <a:off x="2057400" y="6534834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https://www.technotification.com/2018/10/low-middle-high-level-programming.html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5488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F3ABC18-36A4-45F0-A072-206BB06C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Java Introduction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85195098-EDB4-4E37-91B0-AE5DD4E6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Java is one of the world’s most widely used programming languages.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learn to write instructions commanding computers to perform tasks.</a:t>
            </a:r>
          </a:p>
          <a:p>
            <a:pPr eaLnBrk="1" hangingPunct="1"/>
            <a:r>
              <a:rPr lang="en-US" altLang="en-US" i="1" dirty="0">
                <a:solidFill>
                  <a:srgbClr val="000000"/>
                </a:solidFill>
              </a:rPr>
              <a:t>Software </a:t>
            </a:r>
            <a:r>
              <a:rPr lang="en-US" altLang="en-US" dirty="0">
                <a:solidFill>
                  <a:srgbClr val="000000"/>
                </a:solidFill>
              </a:rPr>
              <a:t>(i.e., the instructions you write) controls hardware (i.e., computers).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learn </a:t>
            </a:r>
            <a:r>
              <a:rPr lang="en-US" altLang="en-US" i="1" dirty="0">
                <a:solidFill>
                  <a:srgbClr val="000000"/>
                </a:solidFill>
              </a:rPr>
              <a:t>object-oriented </a:t>
            </a:r>
            <a:r>
              <a:rPr lang="en-US" altLang="en-US" dirty="0">
                <a:solidFill>
                  <a:srgbClr val="000000"/>
                </a:solidFill>
              </a:rPr>
              <a:t>programming</a:t>
            </a:r>
          </a:p>
          <a:p>
            <a:pPr lvl="1" eaLnBrk="1" hangingPunct="1"/>
            <a:r>
              <a:rPr lang="en-US" altLang="en-US" b="1" dirty="0">
                <a:solidFill>
                  <a:srgbClr val="FF0000"/>
                </a:solidFill>
              </a:rPr>
              <a:t>today’s key programming methodology.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create and work with many </a:t>
            </a:r>
            <a:r>
              <a:rPr lang="en-US" altLang="en-US" i="1" dirty="0">
                <a:solidFill>
                  <a:srgbClr val="000000"/>
                </a:solidFill>
              </a:rPr>
              <a:t>software </a:t>
            </a:r>
            <a:r>
              <a:rPr lang="en-US" altLang="en-US" b="1" i="1" dirty="0">
                <a:solidFill>
                  <a:srgbClr val="000000"/>
                </a:solidFill>
              </a:rPr>
              <a:t>objects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5D20F-B39C-43C6-9BD0-079A2D45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0FBD-9A1B-4E9C-A7E4-FD521A0C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58E52E3-D0EB-4696-8F13-7891EFBD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B0F0"/>
                </a:solidFill>
              </a:rPr>
              <a:t>A Simple Application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5FBF047-EAC4-4494-92A8-E959F772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0"/>
            <a:ext cx="8305800" cy="4038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import </a:t>
            </a:r>
            <a:r>
              <a:rPr lang="en-US" altLang="en-US" sz="2400" dirty="0" err="1">
                <a:latin typeface="Consolas" panose="020B0609020204030204" pitchFamily="49" charset="0"/>
              </a:rPr>
              <a:t>java.util.ArrayList</a:t>
            </a:r>
            <a:r>
              <a:rPr lang="en-US" altLang="en-US" sz="2400" dirty="0">
                <a:latin typeface="Consolas" panose="020B0609020204030204" pitchFamily="49" charset="0"/>
              </a:rPr>
              <a:t> // like #include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package chapter1; //like namespace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2400" dirty="0">
                <a:latin typeface="Consolas" panose="020B0609020204030204" pitchFamily="49" charset="0"/>
              </a:rPr>
              <a:t>Welcome {  //class 	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//method (or say Function)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public static void </a:t>
            </a:r>
            <a:r>
              <a:rPr lang="en-US" altLang="en-US" sz="2400" b="1" dirty="0"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latin typeface="Consolas" panose="020B0609020204030204" pitchFamily="49" charset="0"/>
              </a:rPr>
              <a:t>(String[] </a:t>
            </a:r>
            <a:r>
              <a:rPr lang="en-US" altLang="en-US" sz="2400" dirty="0" err="1">
                <a:latin typeface="Consolas" panose="020B0609020204030204" pitchFamily="49" charset="0"/>
              </a:rPr>
              <a:t>args</a:t>
            </a:r>
            <a:r>
              <a:rPr lang="en-US" altLang="en-US" sz="2400" dirty="0">
                <a:latin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altLang="en-US" sz="2400" dirty="0">
                <a:latin typeface="Consolas" panose="020B0609020204030204" pitchFamily="49" charset="0"/>
              </a:rPr>
              <a:t>("Welcome to Java!");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67165-FAF4-4E51-BD62-B47D029E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E9FB0-709E-4F9D-B1C4-6F7A117A47A2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B39F5-A92D-4ED1-AF52-743122DF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E1DE46C-688A-4831-8942-8E6DF9BA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601200" cy="762000"/>
          </a:xfrm>
          <a:noFill/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B0F0"/>
                </a:solidFill>
              </a:rPr>
              <a:t>Creating and Compiling Programs</a:t>
            </a:r>
            <a:endParaRPr lang="en-US" altLang="en-US" sz="3200" b="1" dirty="0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88A764-7D74-453C-8968-40AE796A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371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On command line</a:t>
            </a:r>
          </a:p>
          <a:p>
            <a:pPr lvl="1" eaLnBrk="1" hangingPunct="1"/>
            <a:r>
              <a:rPr lang="en-US" altLang="en-US" dirty="0" err="1">
                <a:latin typeface="Courier New" panose="02070309020205020404" pitchFamily="49" charset="0"/>
              </a:rPr>
              <a:t>javac</a:t>
            </a:r>
            <a:r>
              <a:rPr lang="en-US" altLang="en-US" dirty="0">
                <a:latin typeface="Courier New" panose="02070309020205020404" pitchFamily="49" charset="0"/>
              </a:rPr>
              <a:t> file.java</a:t>
            </a:r>
            <a:endParaRPr lang="en-US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71554D-FD02-402E-97DE-C977D439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0012E-6053-4BD6-A629-526588025AD7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17413" name="Rectangle 9">
            <a:extLst>
              <a:ext uri="{FF2B5EF4-FFF2-40B4-BE49-F238E27FC236}">
                <a16:creationId xmlns:a16="http://schemas.microsoft.com/office/drawing/2014/main" id="{1C180AC5-1780-4B45-8E66-704F2FDF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981200"/>
            <a:ext cx="9144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7414" name="Rectangle 11">
            <a:extLst>
              <a:ext uri="{FF2B5EF4-FFF2-40B4-BE49-F238E27FC236}">
                <a16:creationId xmlns:a16="http://schemas.microsoft.com/office/drawing/2014/main" id="{FB62CD16-3D74-491E-A67C-8EAF01D45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9144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graphicFrame>
        <p:nvGraphicFramePr>
          <p:cNvPr id="17415" name="Object 10">
            <a:extLst>
              <a:ext uri="{FF2B5EF4-FFF2-40B4-BE49-F238E27FC236}">
                <a16:creationId xmlns:a16="http://schemas.microsoft.com/office/drawing/2014/main" id="{6E853461-432A-4283-8E30-6A0290031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210685"/>
              </p:ext>
            </p:extLst>
          </p:nvPr>
        </p:nvGraphicFramePr>
        <p:xfrm>
          <a:off x="7391400" y="63500"/>
          <a:ext cx="4343400" cy="675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743200" imgH="4267200" progId="Word.Picture.8">
                  <p:embed/>
                </p:oleObj>
              </mc:Choice>
              <mc:Fallback>
                <p:oleObj name="Picture" r:id="rId2" imgW="2743200" imgH="4267200" progId="Word.Pictur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63500"/>
                        <a:ext cx="4343400" cy="675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1">
            <a:extLst>
              <a:ext uri="{FF2B5EF4-FFF2-40B4-BE49-F238E27FC236}">
                <a16:creationId xmlns:a16="http://schemas.microsoft.com/office/drawing/2014/main" id="{202B1968-A78B-4E03-9B38-7B71D9DD9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4168775"/>
            <a:ext cx="716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solidFill>
                  <a:srgbClr val="222222"/>
                </a:solidFill>
                <a:latin typeface="Arial" panose="020B0604020202020204" pitchFamily="34" charset="0"/>
              </a:rPr>
              <a:t>The JVM takes the byte code and generates machine code. </a:t>
            </a:r>
            <a:endParaRPr lang="en-US" altLang="tr-TR" sz="1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0D056-570B-4E5B-A7B6-84617C86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160BB0-EA0F-4C0E-9587-0FB4141CD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966172"/>
            <a:ext cx="3108325" cy="167227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3D49-638C-4B41-8510-5C8FFD72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OOP course at a glance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E033-3E0F-466B-B359-3B6F874B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066800"/>
            <a:ext cx="9144000" cy="56546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Week1 : Introduction to </a:t>
            </a:r>
            <a:r>
              <a:rPr lang="en-US" alt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Object-Oriented Programming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Week2 : Introduction to Classes: </a:t>
            </a:r>
            <a:r>
              <a:rPr lang="en-US" altLang="tr-TR" sz="2000" dirty="0"/>
              <a:t>Declaring a class and initializing an object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Week3: Introduction to Classes: </a:t>
            </a:r>
            <a:r>
              <a:rPr lang="en-US" altLang="tr-TR" sz="2000" dirty="0"/>
              <a:t>Class Constructors, UML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Week4 : OOP in Java: OOP Concepts: </a:t>
            </a:r>
            <a:r>
              <a:rPr lang="en-US" altLang="tr-TR" sz="2000" b="1" dirty="0"/>
              <a:t>Encapsulation  + (</a:t>
            </a:r>
            <a:r>
              <a:rPr lang="en-US" altLang="tr-TR" sz="2000" dirty="0"/>
              <a:t>Exception handling).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Week5 : OOP in Java :</a:t>
            </a:r>
            <a:r>
              <a:rPr lang="en-US" altLang="tr-TR" sz="2000" b="1" dirty="0"/>
              <a:t> </a:t>
            </a:r>
            <a:r>
              <a:rPr lang="en-US" altLang="tr-TR" sz="2000" dirty="0"/>
              <a:t>Static methods, Nested Classes, Enum types, Deeper in classes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Week6 :Deeper in Classes: </a:t>
            </a:r>
            <a:r>
              <a:rPr lang="en-US" altLang="tr-TR" sz="2000" dirty="0"/>
              <a:t>this() method &amp; </a:t>
            </a:r>
            <a:r>
              <a:rPr lang="en-US" altLang="tr-TR" sz="2000" dirty="0" err="1"/>
              <a:t>toString</a:t>
            </a:r>
            <a:r>
              <a:rPr lang="en-US" altLang="tr-TR" sz="2000" dirty="0"/>
              <a:t>() + Examples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Week7 : Deeper in Classes: Working with multiple classes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Week8 :OOP Concepts: </a:t>
            </a:r>
            <a:r>
              <a:rPr lang="en-US" sz="2000" b="1" dirty="0"/>
              <a:t>Inheritance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Week9 : OOP Concepts: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Polymorphism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Week10: OOP Concepts: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Abstraction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Interfaces, Multiple inheritance</a:t>
            </a:r>
          </a:p>
          <a:p>
            <a:pPr marL="0" indent="0">
              <a:buNone/>
            </a:pPr>
            <a:r>
              <a:rPr lang="en-US" sz="2000" dirty="0"/>
              <a:t>Week11:Java Collections Framework: Lists</a:t>
            </a:r>
          </a:p>
          <a:p>
            <a:pPr marL="0" indent="0">
              <a:buNone/>
            </a:pPr>
            <a:r>
              <a:rPr lang="en-US" sz="2000" dirty="0"/>
              <a:t>Week12: Java Collections Framework: Set &amp; Map</a:t>
            </a:r>
          </a:p>
          <a:p>
            <a:pPr marL="0" indent="0">
              <a:buNone/>
            </a:pPr>
            <a:r>
              <a:rPr lang="en-US" sz="2000" dirty="0"/>
              <a:t>Week13: GUI with Swing</a:t>
            </a:r>
          </a:p>
          <a:p>
            <a:pPr marL="0" indent="0">
              <a:buNone/>
            </a:pPr>
            <a:r>
              <a:rPr lang="en-US" sz="2000" dirty="0"/>
              <a:t>Week14: GUI-2 with Swing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7BB73-7D01-446F-AD98-ED69D380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A5446-0AC1-4970-9E6B-5973B98F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45A3019-079B-45CC-8AD1-B9242AEC59BA}"/>
              </a:ext>
            </a:extLst>
          </p:cNvPr>
          <p:cNvSpPr/>
          <p:nvPr/>
        </p:nvSpPr>
        <p:spPr>
          <a:xfrm>
            <a:off x="2553419" y="11430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FB00FFE-441E-41F8-A26D-0F3B384C5684}"/>
              </a:ext>
            </a:extLst>
          </p:cNvPr>
          <p:cNvSpPr/>
          <p:nvPr/>
        </p:nvSpPr>
        <p:spPr>
          <a:xfrm>
            <a:off x="2553419" y="1858963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A5BC1A5-8DA2-4953-8E5D-8267F34C3EE8}"/>
              </a:ext>
            </a:extLst>
          </p:cNvPr>
          <p:cNvSpPr/>
          <p:nvPr/>
        </p:nvSpPr>
        <p:spPr>
          <a:xfrm>
            <a:off x="2553419" y="27432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D42BD3E-ECFF-416C-BEDF-C346B1817955}"/>
              </a:ext>
            </a:extLst>
          </p:cNvPr>
          <p:cNvSpPr/>
          <p:nvPr/>
        </p:nvSpPr>
        <p:spPr>
          <a:xfrm>
            <a:off x="2553419" y="3581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E863729-7E05-4135-BC71-C57DB505EB43}"/>
              </a:ext>
            </a:extLst>
          </p:cNvPr>
          <p:cNvSpPr/>
          <p:nvPr/>
        </p:nvSpPr>
        <p:spPr>
          <a:xfrm>
            <a:off x="2553419" y="4343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27D1507-BB0A-45EF-A060-380E9B0054D3}"/>
              </a:ext>
            </a:extLst>
          </p:cNvPr>
          <p:cNvSpPr/>
          <p:nvPr/>
        </p:nvSpPr>
        <p:spPr>
          <a:xfrm>
            <a:off x="2553419" y="5105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33157E-E847-4432-907B-3BDA56F3ACC9}"/>
              </a:ext>
            </a:extLst>
          </p:cNvPr>
          <p:cNvSpPr/>
          <p:nvPr/>
        </p:nvSpPr>
        <p:spPr>
          <a:xfrm>
            <a:off x="2553419" y="5867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FAD59-F66A-4BAB-9696-880E66B359E5}"/>
              </a:ext>
            </a:extLst>
          </p:cNvPr>
          <p:cNvSpPr txBox="1"/>
          <p:nvPr/>
        </p:nvSpPr>
        <p:spPr>
          <a:xfrm>
            <a:off x="1524000" y="12631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L1, L2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0F753-FD19-40DE-86AC-328904B61EBA}"/>
              </a:ext>
            </a:extLst>
          </p:cNvPr>
          <p:cNvSpPr txBox="1"/>
          <p:nvPr/>
        </p:nvSpPr>
        <p:spPr>
          <a:xfrm>
            <a:off x="1524000" y="197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L3, L4</a:t>
            </a:r>
            <a:endParaRPr lang="tr-T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23536-40E5-41A8-A5DA-0586142CE581}"/>
              </a:ext>
            </a:extLst>
          </p:cNvPr>
          <p:cNvSpPr txBox="1"/>
          <p:nvPr/>
        </p:nvSpPr>
        <p:spPr>
          <a:xfrm>
            <a:off x="1524000" y="28633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L5, L6</a:t>
            </a:r>
            <a:endParaRPr lang="tr-T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4DCF8-ECA6-4597-A221-E8A15B164640}"/>
              </a:ext>
            </a:extLst>
          </p:cNvPr>
          <p:cNvSpPr txBox="1"/>
          <p:nvPr/>
        </p:nvSpPr>
        <p:spPr>
          <a:xfrm>
            <a:off x="1521125" y="37015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L7, L8</a:t>
            </a:r>
            <a:endParaRPr lang="tr-T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5170A7-B948-41D0-A942-C0BC03E81601}"/>
              </a:ext>
            </a:extLst>
          </p:cNvPr>
          <p:cNvSpPr txBox="1"/>
          <p:nvPr/>
        </p:nvSpPr>
        <p:spPr>
          <a:xfrm>
            <a:off x="1518250" y="45074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L9, L10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14C6D8-3431-422A-A4C1-C266475EAC41}"/>
              </a:ext>
            </a:extLst>
          </p:cNvPr>
          <p:cNvSpPr txBox="1"/>
          <p:nvPr/>
        </p:nvSpPr>
        <p:spPr>
          <a:xfrm>
            <a:off x="1373172" y="5181600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L11, L12</a:t>
            </a:r>
            <a:endParaRPr lang="tr-T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2EE7E-DA72-4C17-8C6C-6E54A19300BE}"/>
              </a:ext>
            </a:extLst>
          </p:cNvPr>
          <p:cNvSpPr txBox="1"/>
          <p:nvPr/>
        </p:nvSpPr>
        <p:spPr>
          <a:xfrm>
            <a:off x="1392884" y="598753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L13, L14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733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24E517D-3226-44A2-970F-89E75F3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B0F0"/>
                </a:solidFill>
              </a:rPr>
              <a:t>Executing Applications</a:t>
            </a:r>
            <a:endParaRPr lang="en-US" altLang="en-US" b="1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3AD913-1847-42C3-B24D-D66A4107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EC4AC-D8D8-4604-A818-74614ED04562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aphicFrame>
        <p:nvGraphicFramePr>
          <p:cNvPr id="18436" name="Object 7">
            <a:extLst>
              <a:ext uri="{FF2B5EF4-FFF2-40B4-BE49-F238E27FC236}">
                <a16:creationId xmlns:a16="http://schemas.microsoft.com/office/drawing/2014/main" id="{808698CD-55F2-40FF-878D-CE1C4AD83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439799"/>
              </p:ext>
            </p:extLst>
          </p:nvPr>
        </p:nvGraphicFramePr>
        <p:xfrm>
          <a:off x="1905000" y="990600"/>
          <a:ext cx="83820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657600" imgH="1828800" progId="Word.Picture.8">
                  <p:embed/>
                </p:oleObj>
              </mc:Choice>
              <mc:Fallback>
                <p:oleObj name="Picture" r:id="rId3" imgW="3657600" imgH="1828800" progId="Word.Pictur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990600"/>
                        <a:ext cx="83820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0B7E-65D8-45A9-B561-59A1873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E606-3801-8F75-788A-7BB0D9D96A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How does Java work on a computer?</a:t>
            </a:r>
            <a:endParaRPr lang="tr-TR" b="1" dirty="0">
              <a:solidFill>
                <a:srgbClr val="00B0F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E1EB6-6331-A305-2A79-04FE21E6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73E17-DE61-3192-E0F1-05A5B77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EB809-216D-64CD-B7E9-D363D83271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5237147"/>
            <a:ext cx="1173480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+mn-lt"/>
              </a:rPr>
              <a:t>Java can be considered both a compiled and an interpreted language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 because its source code is first compiled into a binary byte-code. This byte-code runs on the Java Virtual Machine (JVM), which is an interpreter.</a:t>
            </a:r>
            <a:endParaRPr lang="tr-TR" dirty="0">
              <a:latin typeface="+mn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6AA9112-2C64-85B7-0458-80A262F1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340464"/>
            <a:ext cx="7467600" cy="3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5687D5F6-39E0-4E33-A438-B94AA123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Java Editions</a:t>
            </a:r>
            <a:b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</a:br>
            <a:endParaRPr lang="en-US" altLang="tr-TR" dirty="0">
              <a:solidFill>
                <a:srgbClr val="3380E6"/>
              </a:solidFill>
              <a:latin typeface="Arial" panose="020B0604020202020204" pitchFamily="34" charset="0"/>
            </a:endParaRP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361F6BE4-4EC8-43AE-884F-8B6D4E6CB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52538"/>
            <a:ext cx="10714038" cy="4995862"/>
          </a:xfrm>
        </p:spPr>
        <p:txBody>
          <a:bodyPr rtlCol="0">
            <a:normAutofit fontScale="92500" lnSpcReduction="10000"/>
          </a:bodyPr>
          <a:lstStyle/>
          <a:p>
            <a:pPr marL="109537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Calibri "/>
              </a:rPr>
              <a:t>Java Standard Edition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Standard Edition (SE) 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contains the capabilities needed to develop desktop and server applications.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Enterprise Edition (Java EE) 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is geared toward developing </a:t>
            </a:r>
            <a:r>
              <a:rPr lang="en-US" altLang="en-US" b="1" dirty="0">
                <a:solidFill>
                  <a:srgbClr val="000000"/>
                </a:solidFill>
                <a:latin typeface="Calibri "/>
              </a:rPr>
              <a:t>large-scale, distributed networking applications and web-based applications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.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Micro Edition (Java ME)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a subset of Java SE.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geared toward developing applications for resource-constrained embedded devices, such as 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Smartwatches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MP3 players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television set-top boxes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smart meters (for monitoring electric energy usage) 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and more.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Calibri 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FC524-2B93-4F03-9CBD-C8294E19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B5669-778D-4EC8-8F49-61BA7615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F5ED9E-A054-4D4D-BDAF-02611FC602C0}"/>
              </a:ext>
            </a:extLst>
          </p:cNvPr>
          <p:cNvSpPr txBox="1">
            <a:spLocks/>
          </p:cNvSpPr>
          <p:nvPr/>
        </p:nvSpPr>
        <p:spPr bwMode="auto">
          <a:xfrm>
            <a:off x="1485900" y="1981200"/>
            <a:ext cx="9220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tr-TR" sz="7200" dirty="0"/>
              <a:t>Need for OOP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6A8D19-0D49-4AA2-B7F0-992E124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BA4FC-8D69-47D9-9081-25E8B262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35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71918D6-C59F-40B9-8097-BC0512A4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dirty="0"/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4D9917E4-533A-44FE-8D0C-4B11759D4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>
              <a:gd name="adj" fmla="val 8098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altLang="tr-TR" dirty="0"/>
          </a:p>
          <a:p>
            <a:r>
              <a:rPr lang="en-US" altLang="tr-TR" dirty="0"/>
              <a:t>Main focus is on </a:t>
            </a:r>
            <a:r>
              <a:rPr lang="en-US" altLang="tr-TR" b="1" dirty="0"/>
              <a:t>"how to get the task done" </a:t>
            </a:r>
            <a:r>
              <a:rPr lang="en-US" altLang="tr-TR" dirty="0"/>
              <a:t>i.e. on the procedure or structure of a program </a:t>
            </a:r>
          </a:p>
          <a:p>
            <a:r>
              <a:rPr lang="en-US" altLang="tr-TR" dirty="0"/>
              <a:t>Large program is divided into functions(methods)</a:t>
            </a:r>
          </a:p>
          <a:p>
            <a:r>
              <a:rPr lang="en-US" altLang="tr-TR" b="1" dirty="0"/>
              <a:t>C, </a:t>
            </a:r>
            <a:r>
              <a:rPr lang="en-US" altLang="tr-TR" dirty="0"/>
              <a:t>Basic, Fortran, Pascal</a:t>
            </a:r>
          </a:p>
          <a:p>
            <a:endParaRPr lang="tr-TR" altLang="tr-TR" dirty="0"/>
          </a:p>
        </p:txBody>
      </p:sp>
      <p:sp>
        <p:nvSpPr>
          <p:cNvPr id="21508" name="Content Placeholder 3">
            <a:extLst>
              <a:ext uri="{FF2B5EF4-FFF2-40B4-BE49-F238E27FC236}">
                <a16:creationId xmlns:a16="http://schemas.microsoft.com/office/drawing/2014/main" id="{FEC72AA1-AFBD-430E-AF58-9F29D093C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>
              <a:gd name="adj" fmla="val 9526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altLang="tr-TR" dirty="0"/>
          </a:p>
          <a:p>
            <a:r>
              <a:rPr lang="en-US" altLang="tr-TR" dirty="0"/>
              <a:t>Main focus is on </a:t>
            </a:r>
            <a:r>
              <a:rPr lang="en-US" altLang="tr-TR" b="1" dirty="0"/>
              <a:t>'data security'</a:t>
            </a:r>
            <a:r>
              <a:rPr lang="en-US" altLang="tr-TR" dirty="0"/>
              <a:t>. Hence, only objects are permitted to access the entities of a class.</a:t>
            </a:r>
          </a:p>
          <a:p>
            <a:r>
              <a:rPr lang="en-US" altLang="tr-TR" dirty="0"/>
              <a:t>Entire program is divided into objects.</a:t>
            </a:r>
          </a:p>
          <a:p>
            <a:r>
              <a:rPr lang="nl-NL" altLang="tr-TR" b="1" dirty="0"/>
              <a:t>C++, </a:t>
            </a:r>
            <a:r>
              <a:rPr lang="nl-NL" altLang="tr-TR" dirty="0"/>
              <a:t>JAVA, C#, Objective-C, Phyton, </a:t>
            </a:r>
            <a:r>
              <a:rPr lang="tr-TR" b="0" i="1" dirty="0">
                <a:solidFill>
                  <a:srgbClr val="273239"/>
                </a:solidFill>
                <a:effectLst/>
                <a:latin typeface="urw-din"/>
              </a:rPr>
              <a:t>Dart, Swift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…</a:t>
            </a:r>
            <a:endParaRPr lang="tr-TR" alt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45D00-24E9-4167-B483-E5F24338F3DA}"/>
              </a:ext>
            </a:extLst>
          </p:cNvPr>
          <p:cNvSpPr/>
          <p:nvPr/>
        </p:nvSpPr>
        <p:spPr>
          <a:xfrm>
            <a:off x="1219200" y="1589881"/>
            <a:ext cx="990600" cy="471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r-TR"/>
              <a:t>POP</a:t>
            </a:r>
            <a:endParaRPr lang="en-US" altLang="tr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7AEF5-F5C8-475E-9ABC-AC1D1F5B5DA4}"/>
              </a:ext>
            </a:extLst>
          </p:cNvPr>
          <p:cNvSpPr/>
          <p:nvPr/>
        </p:nvSpPr>
        <p:spPr>
          <a:xfrm>
            <a:off x="9944100" y="1566477"/>
            <a:ext cx="990600" cy="471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r-TR" dirty="0"/>
              <a:t>OOP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AB1A-989F-42B4-9149-9E84138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66D5-39F1-42EF-8B81-76C8BC34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49961C-816D-4C3C-9B82-115601273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8824"/>
          <a:stretch/>
        </p:blipFill>
        <p:spPr>
          <a:xfrm>
            <a:off x="401395" y="2274094"/>
            <a:ext cx="5676212" cy="3454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0EF84-3650-4EE7-B9B4-E25B11AB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57649-023D-447A-833F-2D94557F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9597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00548E-C082-4A50-9577-E5068B04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dirty="0"/>
          </a:p>
        </p:txBody>
      </p:sp>
      <p:pic>
        <p:nvPicPr>
          <p:cNvPr id="13" name="Content Placeholder 10" descr="A bookshelf with many books on it&#10;&#10;Description automatically generated with low confidence">
            <a:extLst>
              <a:ext uri="{FF2B5EF4-FFF2-40B4-BE49-F238E27FC236}">
                <a16:creationId xmlns:a16="http://schemas.microsoft.com/office/drawing/2014/main" id="{F094D135-1FA5-4AD3-B622-BEB66124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A6CDAC-A4D6-4325-AF6B-07F9D5BB6C9D}"/>
              </a:ext>
            </a:extLst>
          </p:cNvPr>
          <p:cNvSpPr txBox="1"/>
          <p:nvPr/>
        </p:nvSpPr>
        <p:spPr>
          <a:xfrm>
            <a:off x="401396" y="5858600"/>
            <a:ext cx="5676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</a:t>
            </a:r>
            <a:endParaRPr lang="tr-T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05E70-D8F9-425A-B1B0-063C9A7A8892}"/>
              </a:ext>
            </a:extLst>
          </p:cNvPr>
          <p:cNvSpPr txBox="1"/>
          <p:nvPr/>
        </p:nvSpPr>
        <p:spPr>
          <a:xfrm>
            <a:off x="6324600" y="5875584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Object-oriented programming(OOP) 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3359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Content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286E141-6BFB-4003-8A26-150EBF9ABB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2752" y="1774825"/>
            <a:ext cx="4738688" cy="4351338"/>
          </a:xfrm>
        </p:spPr>
      </p:pic>
      <p:pic>
        <p:nvPicPr>
          <p:cNvPr id="22532" name="Content Placeholder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28FA915-5E3D-40F9-9B81-083D57801E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580" y="2343150"/>
            <a:ext cx="6145212" cy="2171700"/>
          </a:xfrm>
        </p:spPr>
      </p:pic>
      <p:sp>
        <p:nvSpPr>
          <p:cNvPr id="22535" name="TextBox 12">
            <a:extLst>
              <a:ext uri="{FF2B5EF4-FFF2-40B4-BE49-F238E27FC236}">
                <a16:creationId xmlns:a16="http://schemas.microsoft.com/office/drawing/2014/main" id="{72D29418-5603-4AB2-BC11-4E0F1C0FE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solidFill>
                  <a:srgbClr val="FF0000"/>
                </a:solidFill>
                <a:latin typeface="Arial" panose="020B0604020202020204" pitchFamily="34" charset="0"/>
              </a:rPr>
              <a:t>function = method</a:t>
            </a:r>
            <a:endParaRPr lang="tr-TR" altLang="tr-TR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4F912-2070-4983-804C-D7B4D8C3E385}"/>
              </a:ext>
            </a:extLst>
          </p:cNvPr>
          <p:cNvSpPr txBox="1"/>
          <p:nvPr/>
        </p:nvSpPr>
        <p:spPr>
          <a:xfrm>
            <a:off x="9151144" y="9721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EFDC2-4756-4A37-B6E1-EFA919A79A0D}"/>
              </a:ext>
            </a:extLst>
          </p:cNvPr>
          <p:cNvSpPr txBox="1"/>
          <p:nvPr/>
        </p:nvSpPr>
        <p:spPr>
          <a:xfrm>
            <a:off x="2855196" y="9340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</a:t>
            </a:r>
            <a:endParaRPr lang="tr-T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A068CD-D858-454B-8F95-A4ADD19C83BC}"/>
              </a:ext>
            </a:extLst>
          </p:cNvPr>
          <p:cNvCxnSpPr>
            <a:cxnSpLocks/>
          </p:cNvCxnSpPr>
          <p:nvPr/>
        </p:nvCxnSpPr>
        <p:spPr>
          <a:xfrm>
            <a:off x="6404444" y="1219200"/>
            <a:ext cx="0" cy="541020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CE895-5608-4B1F-A063-6C5D1D98E75D}"/>
              </a:ext>
            </a:extLst>
          </p:cNvPr>
          <p:cNvCxnSpPr>
            <a:cxnSpLocks/>
          </p:cNvCxnSpPr>
          <p:nvPr/>
        </p:nvCxnSpPr>
        <p:spPr>
          <a:xfrm>
            <a:off x="1047060" y="1341438"/>
            <a:ext cx="459174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64BFFE-8FB8-426F-B820-B223E1762A83}"/>
              </a:ext>
            </a:extLst>
          </p:cNvPr>
          <p:cNvCxnSpPr>
            <a:cxnSpLocks/>
          </p:cNvCxnSpPr>
          <p:nvPr/>
        </p:nvCxnSpPr>
        <p:spPr>
          <a:xfrm>
            <a:off x="7086600" y="1352551"/>
            <a:ext cx="459174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5B00B-7290-43B4-817F-B05BAA4F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4A7D-45CD-4DCE-AB67-06EA15C2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4C34C5-7F31-3F06-3453-852F4DA6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153"/>
          </a:xfrm>
        </p:spPr>
        <p:txBody>
          <a:bodyPr/>
          <a:lstStyle/>
          <a:p>
            <a:r>
              <a:rPr lang="en-US" altLang="tr-TR" sz="2400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B828-9CC2-457B-BC08-2209D7C0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F8762-21D0-4577-B1CD-68F747C3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" y="2303201"/>
            <a:ext cx="4825069" cy="3694373"/>
          </a:xfrm>
        </p:spPr>
        <p:txBody>
          <a:bodyPr vert="horz" lIns="91440" tIns="45720" rIns="91440" bIns="45720" rtlCol="0">
            <a:noAutofit/>
          </a:bodyPr>
          <a:lstStyle/>
          <a:p>
            <a:pPr eaLnBrk="1" hangingPunct="1"/>
            <a:r>
              <a:rPr lang="en-US" sz="2400" b="1" i="0" dirty="0">
                <a:effectLst/>
              </a:rPr>
              <a:t>Alan Kay </a:t>
            </a:r>
            <a:r>
              <a:rPr lang="en-US" sz="2400" b="0" i="0" dirty="0">
                <a:effectLst/>
              </a:rPr>
              <a:t>invented the term “object-oriented programming” at grad school in 1966 or 1967. </a:t>
            </a:r>
          </a:p>
          <a:p>
            <a:pPr eaLnBrk="1" hangingPunct="1"/>
            <a:r>
              <a:rPr lang="en-US" sz="2400" b="0" i="0" dirty="0">
                <a:effectLst/>
              </a:rPr>
              <a:t>The idea was to use encapsulated mini-computers in software which communicated via message passing rather than direct data sharing.</a:t>
            </a:r>
          </a:p>
          <a:p>
            <a:pPr eaLnBrk="1" hangingPunct="1"/>
            <a:r>
              <a:rPr lang="en-US" sz="2400" dirty="0"/>
              <a:t>Purpose was </a:t>
            </a:r>
            <a:r>
              <a:rPr lang="en-US" sz="2400" b="0" i="0" dirty="0">
                <a:effectLst/>
              </a:rPr>
              <a:t>to stop breaking down programs into separate “data structures” and “procedures”.</a:t>
            </a:r>
            <a:endParaRPr lang="en-US" sz="2400" dirty="0"/>
          </a:p>
        </p:txBody>
      </p:sp>
      <p:pic>
        <p:nvPicPr>
          <p:cNvPr id="9" name="Picture 8" descr="A picture containing person, person, indoor, people&#10;&#10;Description automatically generated">
            <a:extLst>
              <a:ext uri="{FF2B5EF4-FFF2-40B4-BE49-F238E27FC236}">
                <a16:creationId xmlns:a16="http://schemas.microsoft.com/office/drawing/2014/main" id="{2EFE6C61-F06B-453C-A40D-AFE35B6C1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1" r="-1" b="1165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cup, indoor, tableware, bowl&#10;&#10;Description automatically generated">
            <a:extLst>
              <a:ext uri="{FF2B5EF4-FFF2-40B4-BE49-F238E27FC236}">
                <a16:creationId xmlns:a16="http://schemas.microsoft.com/office/drawing/2014/main" id="{ED11B612-B5B4-4205-B5D9-ACA7D9E2E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-2" b="30077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8663-4BB4-46DB-BA7E-92806A94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altLang="tr-TR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CPE207 OOP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1E20-B8DF-48C7-A76A-9D9927B4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fld id="{4038669D-633C-458A-AAC6-FD2094D20EF1}" type="slidenum">
              <a:rPr lang="en-US" altLang="en-US">
                <a:solidFill>
                  <a:srgbClr val="FFFFFF"/>
                </a:solidFill>
                <a:latin typeface="+mn-lt"/>
                <a:cs typeface="+mn-cs"/>
              </a:rPr>
              <a:pPr eaLnBrk="1" hangingPunct="1">
                <a:spcAft>
                  <a:spcPts val="600"/>
                </a:spcAft>
                <a:defRPr/>
              </a:pPr>
              <a:t>27</a:t>
            </a:fld>
            <a:endParaRPr lang="en-US" alt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3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F5ED9E-A054-4D4D-BDAF-02611FC602C0}"/>
              </a:ext>
            </a:extLst>
          </p:cNvPr>
          <p:cNvSpPr txBox="1">
            <a:spLocks/>
          </p:cNvSpPr>
          <p:nvPr/>
        </p:nvSpPr>
        <p:spPr bwMode="auto">
          <a:xfrm>
            <a:off x="1485900" y="1981200"/>
            <a:ext cx="9220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tr-TR" sz="4400" dirty="0">
                <a:solidFill>
                  <a:srgbClr val="3380E6"/>
                </a:solidFill>
                <a:latin typeface="Arial" panose="020B0604020202020204" pitchFamily="34" charset="0"/>
              </a:rPr>
              <a:t>Introduction to Object Technology</a:t>
            </a:r>
            <a:endParaRPr lang="en-US" altLang="tr-TR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6A8D19-0D49-4AA2-B7F0-992E124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BA4FC-8D69-47D9-9081-25E8B262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41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653F8129-51F8-4A04-9CE1-0AAFCCF2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An object is a single instance of a class, which contains data and methods working on that data.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Objects (comes from classes) are </a:t>
            </a:r>
            <a:r>
              <a:rPr lang="en-US" altLang="en-US" i="1" dirty="0"/>
              <a:t>reusable</a:t>
            </a:r>
            <a:r>
              <a:rPr lang="en-US" altLang="en-US" dirty="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Date, time, audio, video, automobile, people objects, etc.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Almost any </a:t>
            </a:r>
            <a:r>
              <a:rPr lang="en-US" altLang="en-US" sz="2600" i="1" dirty="0">
                <a:solidFill>
                  <a:srgbClr val="000000"/>
                </a:solidFill>
              </a:rPr>
              <a:t>noun</a:t>
            </a:r>
            <a:r>
              <a:rPr lang="en-US" altLang="en-US" sz="2600" dirty="0">
                <a:solidFill>
                  <a:srgbClr val="000000"/>
                </a:solidFill>
              </a:rPr>
              <a:t> can be represented as an </a:t>
            </a:r>
            <a:r>
              <a:rPr lang="en-US" altLang="en-US" sz="2600" b="1" dirty="0"/>
              <a:t>object</a:t>
            </a:r>
            <a:r>
              <a:rPr lang="en-US" altLang="en-US" sz="2600" dirty="0">
                <a:solidFill>
                  <a:srgbClr val="000000"/>
                </a:solidFill>
              </a:rPr>
              <a:t> in terms of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attributes</a:t>
            </a:r>
            <a:r>
              <a:rPr lang="en-US" altLang="en-US" sz="2400" dirty="0">
                <a:solidFill>
                  <a:srgbClr val="000000"/>
                </a:solidFill>
              </a:rPr>
              <a:t> (e.g., name, color and size) and 	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behaviors</a:t>
            </a:r>
            <a:r>
              <a:rPr lang="en-US" altLang="en-US" sz="2400" dirty="0">
                <a:solidFill>
                  <a:srgbClr val="000000"/>
                </a:solidFill>
              </a:rPr>
              <a:t> (e.g., calculating, moving and communicating).</a:t>
            </a:r>
          </a:p>
          <a:p>
            <a:pPr eaLnBrk="1" hangingPunct="1">
              <a:lnSpc>
                <a:spcPct val="80000"/>
              </a:lnSpc>
            </a:pPr>
            <a:endParaRPr lang="en-US" altLang="en-US" sz="3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Object-oriented design approach is much more productive than with earlier popular techniques like “Procedural  programming”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Object-oriented programs are often </a:t>
            </a:r>
            <a:r>
              <a:rPr lang="en-US" altLang="en-US" b="1" dirty="0"/>
              <a:t>easier to understand, correct and modify.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279B-6A66-4359-BF96-D4B0A879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5086-BC4E-4F15-AA04-7DED0330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CA503D-F8F9-2D31-8C13-38283C9C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Object</a:t>
            </a:r>
            <a:endParaRPr lang="tr-TR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C5D01394-C956-4B28-9295-E8D4E881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Table of Contents</a:t>
            </a:r>
            <a:endParaRPr lang="tr-TR" altLang="tr-TR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EB2AA810-661C-4792-B48D-31608A302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874" y="1523999"/>
            <a:ext cx="10515600" cy="4080669"/>
          </a:xfrm>
        </p:spPr>
        <p:txBody>
          <a:bodyPr/>
          <a:lstStyle/>
          <a:p>
            <a:r>
              <a:rPr lang="en-US" altLang="tr-TR" dirty="0">
                <a:latin typeface="Ubuntu" panose="020B0504030602030204" pitchFamily="34" charset="0"/>
              </a:rPr>
              <a:t>Precaution</a:t>
            </a:r>
          </a:p>
          <a:p>
            <a:r>
              <a:rPr lang="en-US" altLang="tr-TR" dirty="0">
                <a:latin typeface="Ubuntu" panose="020B0504030602030204" pitchFamily="34" charset="0"/>
              </a:rPr>
              <a:t>Installing IDE for Java</a:t>
            </a:r>
            <a:endParaRPr lang="en-US" altLang="tr-TR" dirty="0">
              <a:solidFill>
                <a:schemeClr val="bg2"/>
              </a:solidFill>
              <a:latin typeface="Ubuntu" panose="020B0504030602030204" pitchFamily="34" charset="0"/>
            </a:endParaRPr>
          </a:p>
          <a:p>
            <a:r>
              <a:rPr lang="en-US" altLang="tr-TR" dirty="0">
                <a:latin typeface="Ubuntu" panose="020B0504030602030204" pitchFamily="34" charset="0"/>
              </a:rPr>
              <a:t>Computer Languages</a:t>
            </a:r>
          </a:p>
          <a:p>
            <a:r>
              <a:rPr lang="en-US" altLang="tr-TR" dirty="0">
                <a:latin typeface="Ubuntu" panose="020B0504030602030204" pitchFamily="34" charset="0"/>
              </a:rPr>
              <a:t>Fundamental concepts:</a:t>
            </a:r>
            <a:endParaRPr lang="tr-TR" altLang="tr-TR" dirty="0">
              <a:latin typeface="Ubuntu" panose="020B0504030602030204" pitchFamily="34" charset="0"/>
            </a:endParaRP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Classes</a:t>
            </a: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Objects</a:t>
            </a: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Instance</a:t>
            </a:r>
            <a:endParaRPr lang="en-US" altLang="tr-TR" dirty="0">
              <a:latin typeface="Ubuntu" panose="020B0504030602030204" pitchFamily="34" charset="0"/>
            </a:endParaRPr>
          </a:p>
          <a:p>
            <a:pPr lvl="1"/>
            <a:r>
              <a:rPr lang="en-US" altLang="tr-TR" dirty="0">
                <a:latin typeface="Ubuntu" panose="020B0504030602030204" pitchFamily="34" charset="0"/>
              </a:rPr>
              <a:t>OOP concepts</a:t>
            </a:r>
          </a:p>
          <a:p>
            <a:pPr marL="0" indent="0">
              <a:buNone/>
            </a:pPr>
            <a:endParaRPr lang="en-US" altLang="tr-TR" dirty="0">
              <a:latin typeface="Ubuntu" panose="020B0504030602030204" pitchFamily="34" charset="0"/>
            </a:endParaRPr>
          </a:p>
          <a:p>
            <a:pPr lvl="1"/>
            <a:endParaRPr lang="tr-TR" altLang="tr-TR" dirty="0">
              <a:latin typeface="Ubuntu" panose="020B0504030602030204" pitchFamily="34" charset="0"/>
            </a:endParaRPr>
          </a:p>
          <a:p>
            <a:endParaRPr lang="tr-TR" altLang="tr-TR" dirty="0">
              <a:latin typeface="Ubuntu" panose="020B0504030602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AA47D-361F-4773-9C9B-9D6615B0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F6EC-D392-4A8F-9275-96FF6FF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C9C5F13E-DCC0-4B9F-BE04-7EA42D1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The Automobile as an Object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D9760DCB-C763-43DE-962A-5086B3DAA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25625"/>
            <a:ext cx="117348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Automobile as an Object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Let's say, you want to </a:t>
            </a:r>
            <a:r>
              <a:rPr lang="en-US" altLang="en-US" sz="2600" i="1" dirty="0">
                <a:solidFill>
                  <a:srgbClr val="000000"/>
                </a:solidFill>
              </a:rPr>
              <a:t>drive a car and make it go faster by pressing its accelerator pedal.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Before you can drive a car, someone must </a:t>
            </a:r>
            <a:r>
              <a:rPr lang="en-US" altLang="en-US" sz="2600" i="1" dirty="0">
                <a:solidFill>
                  <a:srgbClr val="000000"/>
                </a:solidFill>
              </a:rPr>
              <a:t>design </a:t>
            </a:r>
            <a:r>
              <a:rPr lang="en-US" altLang="en-US" sz="2600" dirty="0">
                <a:solidFill>
                  <a:srgbClr val="000000"/>
                </a:solidFill>
              </a:rPr>
              <a:t>it</a:t>
            </a:r>
            <a:r>
              <a:rPr lang="en-US" altLang="en-US" sz="2600" i="1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A car typically begins as engineering drawings </a:t>
            </a:r>
            <a:r>
              <a:rPr lang="en-US" altLang="en-US" sz="2600" dirty="0"/>
              <a:t>(</a:t>
            </a:r>
            <a:r>
              <a:rPr lang="en-US" altLang="tr-TR" sz="2600" dirty="0"/>
              <a:t>blueprint or template</a:t>
            </a:r>
            <a:r>
              <a:rPr lang="en-US" altLang="en-US" sz="2600" dirty="0"/>
              <a:t>), </a:t>
            </a:r>
            <a:r>
              <a:rPr lang="en-US" altLang="en-US" sz="2600" dirty="0">
                <a:solidFill>
                  <a:srgbClr val="000000"/>
                </a:solidFill>
              </a:rPr>
              <a:t>where you define attributes and behaviors (Class)</a:t>
            </a:r>
          </a:p>
          <a:p>
            <a:pPr lvl="1" eaLnBrk="1" hangingPunct="1">
              <a:lnSpc>
                <a:spcPct val="100000"/>
              </a:lnSpc>
            </a:pPr>
            <a:endParaRPr lang="en-US" altLang="en-US" sz="2800" i="1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FC1C1-E72B-4C2A-9DAE-A62D3738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41F5-87BD-4D01-B44B-51DE712E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C2443321-2438-4373-AC1E-E2D17075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Objects and Classes</a:t>
            </a:r>
            <a:endParaRPr lang="tr-TR" altLang="tr-TR" dirty="0"/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D5FD9A6A-5A88-4B50-982A-49F25577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825625"/>
            <a:ext cx="5638800" cy="4351338"/>
          </a:xfrm>
        </p:spPr>
        <p:txBody>
          <a:bodyPr/>
          <a:lstStyle/>
          <a:p>
            <a:r>
              <a:rPr lang="en-US" altLang="tr-TR" sz="2400" b="1" dirty="0">
                <a:solidFill>
                  <a:srgbClr val="FF0000"/>
                </a:solidFill>
              </a:rPr>
              <a:t>Class</a:t>
            </a:r>
            <a:r>
              <a:rPr lang="en-US" altLang="tr-TR" sz="2400" dirty="0"/>
              <a:t> − A </a:t>
            </a:r>
            <a:r>
              <a:rPr lang="en-US" altLang="tr-TR" sz="2400" i="1" dirty="0"/>
              <a:t>class</a:t>
            </a:r>
            <a:r>
              <a:rPr lang="en-US" altLang="tr-TR" sz="2400" dirty="0"/>
              <a:t> is a </a:t>
            </a:r>
            <a:r>
              <a:rPr lang="en-US" altLang="tr-TR" sz="2400" dirty="0">
                <a:solidFill>
                  <a:srgbClr val="FF0000"/>
                </a:solidFill>
              </a:rPr>
              <a:t>blueprint or template </a:t>
            </a:r>
            <a:r>
              <a:rPr lang="en-US" altLang="tr-TR" sz="2400" dirty="0"/>
              <a:t>or set of instructions to build a specific type of </a:t>
            </a:r>
            <a:r>
              <a:rPr lang="en-US" altLang="tr-TR" sz="2400" dirty="0">
                <a:solidFill>
                  <a:srgbClr val="FF0000"/>
                </a:solidFill>
              </a:rPr>
              <a:t>object</a:t>
            </a:r>
          </a:p>
          <a:p>
            <a:endParaRPr lang="en-US" altLang="tr-TR" sz="2400" dirty="0">
              <a:solidFill>
                <a:srgbClr val="FF0000"/>
              </a:solidFill>
            </a:endParaRPr>
          </a:p>
          <a:p>
            <a:r>
              <a:rPr lang="en-US" altLang="tr-TR" sz="2400" b="1" dirty="0">
                <a:solidFill>
                  <a:srgbClr val="FF0000"/>
                </a:solidFill>
              </a:rPr>
              <a:t>Object-</a:t>
            </a:r>
            <a:r>
              <a:rPr lang="en-US" altLang="tr-TR" sz="2400" dirty="0"/>
              <a:t> An object is a component that contains attributes and behaviors needed </a:t>
            </a:r>
            <a:r>
              <a:rPr lang="en-US" altLang="tr-TR" sz="2400" dirty="0">
                <a:solidFill>
                  <a:srgbClr val="FF0000"/>
                </a:solidFill>
              </a:rPr>
              <a:t>to make a certain type of data useful</a:t>
            </a:r>
            <a:r>
              <a:rPr lang="en-US" altLang="tr-TR" sz="2400" dirty="0"/>
              <a:t>. </a:t>
            </a:r>
          </a:p>
          <a:p>
            <a:endParaRPr lang="en-US" altLang="tr-TR" sz="2400" dirty="0"/>
          </a:p>
          <a:p>
            <a:r>
              <a:rPr lang="en-US" altLang="tr-TR" sz="2400" b="1" dirty="0">
                <a:solidFill>
                  <a:srgbClr val="FF0000"/>
                </a:solidFill>
              </a:rPr>
              <a:t>Instance- </a:t>
            </a:r>
            <a:r>
              <a:rPr lang="en-US" altLang="tr-TR" sz="2400" dirty="0"/>
              <a:t>An </a:t>
            </a:r>
            <a:r>
              <a:rPr lang="en-US" altLang="tr-TR" sz="2400" i="1" dirty="0">
                <a:solidFill>
                  <a:srgbClr val="FF0000"/>
                </a:solidFill>
              </a:rPr>
              <a:t>instance</a:t>
            </a:r>
            <a:r>
              <a:rPr lang="en-US" altLang="tr-TR" sz="2400" dirty="0"/>
              <a:t> is a specific object built from a specific class</a:t>
            </a:r>
            <a:endParaRPr lang="tr-TR" altLang="tr-TR" sz="2400" dirty="0">
              <a:solidFill>
                <a:srgbClr val="FF0000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A3D009-9B93-43D4-B205-6496FD76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32" y="1322389"/>
            <a:ext cx="6435968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E774-2121-482E-A544-B47CA764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953FF-BB16-41D7-9AF1-4FFE81CF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A4-173E-44CA-B8A6-4D544A50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members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FA5B3-C34C-4699-81B3-03449D991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Objects have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attributes</a:t>
            </a:r>
            <a:r>
              <a:rPr lang="en-US" altLang="en-US" sz="2400" dirty="0">
                <a:solidFill>
                  <a:srgbClr val="000000"/>
                </a:solidFill>
              </a:rPr>
              <a:t> (e.g., name, color and size) and 	 (variables)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behaviors</a:t>
            </a:r>
            <a:r>
              <a:rPr lang="en-US" altLang="en-US" sz="2400" dirty="0">
                <a:solidFill>
                  <a:srgbClr val="000000"/>
                </a:solidFill>
              </a:rPr>
              <a:t> (e.g., calculating, moving and communicating). (functions/methods)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car has </a:t>
            </a:r>
            <a:r>
              <a:rPr lang="en-US" altLang="en-US" i="1" dirty="0">
                <a:solidFill>
                  <a:srgbClr val="000000"/>
                </a:solidFill>
              </a:rPr>
              <a:t>attributes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Color, its number of doors, the amount of gas in its tank, its current speed and its record of total miles driven (i.e., its odometer reading).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car’s attributes are represented as part of its design in its engineering diagrams.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Every car maintains its </a:t>
            </a:r>
            <a:r>
              <a:rPr lang="en-US" altLang="en-US" i="1" dirty="0">
                <a:solidFill>
                  <a:srgbClr val="000000"/>
                </a:solidFill>
              </a:rPr>
              <a:t>own </a:t>
            </a:r>
            <a:r>
              <a:rPr lang="en-US" altLang="en-US" dirty="0">
                <a:solidFill>
                  <a:srgbClr val="000000"/>
                </a:solidFill>
              </a:rPr>
              <a:t>attributes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i="1" dirty="0"/>
              <a:t>Methods </a:t>
            </a:r>
            <a:r>
              <a:rPr lang="en-US" altLang="en-US" dirty="0"/>
              <a:t>are used to </a:t>
            </a:r>
            <a:r>
              <a:rPr lang="en-US" altLang="en-US" dirty="0">
                <a:solidFill>
                  <a:srgbClr val="000000"/>
                </a:solidFill>
              </a:rPr>
              <a:t>perform some tasks of the objects. 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i="1" dirty="0"/>
              <a:t>(like functions)</a:t>
            </a:r>
            <a:r>
              <a:rPr lang="en-US" altLang="en-US" dirty="0"/>
              <a:t> </a:t>
            </a:r>
            <a:endParaRPr lang="en-US" altLang="en-US" i="1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en-US" sz="2400" dirty="0">
              <a:solidFill>
                <a:srgbClr val="000000"/>
              </a:solidFill>
            </a:endParaRPr>
          </a:p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6EFD7-72E8-44C2-BA1A-ACCD900A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08A10-AA03-4776-A90B-CC9E9D06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532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256A215-42D0-4EB3-B1DB-A48FAF99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solidFill>
                  <a:srgbClr val="3380E6"/>
                </a:solidFill>
                <a:latin typeface="Arial" panose="020B0604020202020204" pitchFamily="34" charset="0"/>
              </a:rPr>
              <a:t>Instantiation</a:t>
            </a:r>
          </a:p>
        </p:txBody>
      </p:sp>
      <p:sp>
        <p:nvSpPr>
          <p:cNvPr id="29699" name="Text Placeholder 2">
            <a:extLst>
              <a:ext uri="{FF2B5EF4-FFF2-40B4-BE49-F238E27FC236}">
                <a16:creationId xmlns:a16="http://schemas.microsoft.com/office/drawing/2014/main" id="{DB0B3AF5-1F35-4E18-919E-7DBA35CC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Just as someone has to </a:t>
            </a:r>
            <a:r>
              <a:rPr lang="en-US" altLang="en-US" i="1" dirty="0">
                <a:solidFill>
                  <a:srgbClr val="000000"/>
                </a:solidFill>
              </a:rPr>
              <a:t>build</a:t>
            </a:r>
            <a:r>
              <a:rPr lang="en-US" altLang="en-US" dirty="0">
                <a:solidFill>
                  <a:srgbClr val="000000"/>
                </a:solidFill>
              </a:rPr>
              <a:t> a car from its engineering drawings before you can actually drive a car, you must </a:t>
            </a:r>
            <a:r>
              <a:rPr lang="en-US" altLang="en-US" i="1" dirty="0">
                <a:solidFill>
                  <a:srgbClr val="000000"/>
                </a:solidFill>
              </a:rPr>
              <a:t>build an object </a:t>
            </a:r>
            <a:r>
              <a:rPr lang="en-US" altLang="en-US" dirty="0">
                <a:solidFill>
                  <a:srgbClr val="000000"/>
                </a:solidFill>
              </a:rPr>
              <a:t>of a class before a program can perform the tasks that the class’s methods define.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An object is then referred to as an </a:t>
            </a:r>
            <a:r>
              <a:rPr lang="en-US" altLang="en-US" dirty="0">
                <a:solidFill>
                  <a:srgbClr val="0000FF"/>
                </a:solidFill>
              </a:rPr>
              <a:t>instance</a:t>
            </a:r>
            <a:r>
              <a:rPr lang="en-US" altLang="en-US" dirty="0">
                <a:solidFill>
                  <a:srgbClr val="000000"/>
                </a:solidFill>
              </a:rPr>
              <a:t> of its class.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99D82-D6F9-4B02-8AE3-E522885A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60AE-ED7E-45EF-B37A-C2E64A34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9AC5A8-A346-47AF-88DE-297D64DBD9DA}"/>
              </a:ext>
            </a:extLst>
          </p:cNvPr>
          <p:cNvSpPr/>
          <p:nvPr/>
        </p:nvSpPr>
        <p:spPr>
          <a:xfrm>
            <a:off x="6292850" y="2327275"/>
            <a:ext cx="5419725" cy="268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8208-77CC-4392-80A0-AE7B7064D058}"/>
              </a:ext>
            </a:extLst>
          </p:cNvPr>
          <p:cNvSpPr/>
          <p:nvPr/>
        </p:nvSpPr>
        <p:spPr>
          <a:xfrm>
            <a:off x="557213" y="1947863"/>
            <a:ext cx="3155950" cy="1295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 dirty="0"/>
          </a:p>
        </p:txBody>
      </p:sp>
      <p:sp>
        <p:nvSpPr>
          <p:cNvPr id="31748" name="Title 1">
            <a:extLst>
              <a:ext uri="{FF2B5EF4-FFF2-40B4-BE49-F238E27FC236}">
                <a16:creationId xmlns:a16="http://schemas.microsoft.com/office/drawing/2014/main" id="{CF2EA309-B3AF-4D5D-9805-32AD1304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</a:t>
            </a:r>
            <a:endParaRPr lang="tr-TR" altLang="tr-TR"/>
          </a:p>
        </p:txBody>
      </p:sp>
      <p:sp>
        <p:nvSpPr>
          <p:cNvPr id="31749" name="Text Placeholder 2">
            <a:extLst>
              <a:ext uri="{FF2B5EF4-FFF2-40B4-BE49-F238E27FC236}">
                <a16:creationId xmlns:a16="http://schemas.microsoft.com/office/drawing/2014/main" id="{0F19A0BD-90EC-4876-9388-CA67C9B64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1543050"/>
            <a:ext cx="2667000" cy="39465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>
                <a:solidFill>
                  <a:srgbClr val="0000FF"/>
                </a:solidFill>
              </a:rPr>
              <a:t>public class </a:t>
            </a:r>
            <a:r>
              <a:rPr lang="tr-TR" altLang="tr-TR" sz="2400" dirty="0">
                <a:solidFill>
                  <a:srgbClr val="C00000"/>
                </a:solidFill>
              </a:rPr>
              <a:t>Dog</a:t>
            </a:r>
            <a:r>
              <a:rPr lang="tr-TR" altLang="tr-TR" sz="24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String breed;</a:t>
            </a:r>
            <a:br>
              <a:rPr lang="en-US" altLang="tr-TR" sz="2400" dirty="0"/>
            </a:br>
            <a:r>
              <a:rPr lang="en-US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int</a:t>
            </a:r>
            <a:r>
              <a:rPr lang="tr-TR" altLang="tr-TR" sz="2400" dirty="0"/>
              <a:t> age;</a:t>
            </a:r>
            <a:br>
              <a:rPr lang="en-US" altLang="tr-TR" sz="2400" dirty="0"/>
            </a:br>
            <a:r>
              <a:rPr lang="en-US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String</a:t>
            </a:r>
            <a:r>
              <a:rPr lang="tr-TR" altLang="tr-TR" sz="2400" dirty="0"/>
              <a:t> color;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endParaRPr lang="en-US" altLang="tr-T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400" dirty="0">
                <a:solidFill>
                  <a:srgbClr val="0000FF"/>
                </a:solidFill>
              </a:rPr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bark()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hun</a:t>
            </a:r>
            <a:r>
              <a:rPr lang="en-US" altLang="tr-TR" sz="2400" dirty="0"/>
              <a:t>ger</a:t>
            </a:r>
            <a:r>
              <a:rPr lang="tr-TR" altLang="tr-TR" sz="2400" dirty="0"/>
              <a:t>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sleep()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}</a:t>
            </a: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1DAB86DF-DEA7-48CC-902C-9E504B59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800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en-US" altLang="tr-TR" sz="1800" b="1">
                <a:solidFill>
                  <a:srgbClr val="000000"/>
                </a:solidFill>
                <a:latin typeface="Verdana" panose="020B0604030504040204" pitchFamily="34" charset="0"/>
              </a:rPr>
              <a:t>class</a:t>
            </a:r>
            <a:r>
              <a:rPr lang="en-US" altLang="tr-TR" sz="1800">
                <a:solidFill>
                  <a:srgbClr val="000000"/>
                </a:solidFill>
                <a:latin typeface="Verdana" panose="020B0604030504040204" pitchFamily="34" charset="0"/>
              </a:rPr>
              <a:t> is a blueprint from which individual objects are created.</a:t>
            </a:r>
            <a:endParaRPr lang="tr-TR" altLang="tr-TR" sz="180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8D372F-1AEF-42BE-A791-52DE13CBE31C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"/>
            <a:ext cx="914400" cy="862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79E33C49-5E7B-4629-892B-290FCB1067FC}"/>
              </a:ext>
            </a:extLst>
          </p:cNvPr>
          <p:cNvSpPr/>
          <p:nvPr/>
        </p:nvSpPr>
        <p:spPr>
          <a:xfrm>
            <a:off x="3781425" y="1981200"/>
            <a:ext cx="325438" cy="126206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138352F-9009-4CCF-9E5C-9E517709747B}"/>
              </a:ext>
            </a:extLst>
          </p:cNvPr>
          <p:cNvSpPr/>
          <p:nvPr/>
        </p:nvSpPr>
        <p:spPr>
          <a:xfrm>
            <a:off x="3844925" y="3560763"/>
            <a:ext cx="376238" cy="139541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31755" name="TextBox 11">
            <a:extLst>
              <a:ext uri="{FF2B5EF4-FFF2-40B4-BE49-F238E27FC236}">
                <a16:creationId xmlns:a16="http://schemas.microsoft.com/office/drawing/2014/main" id="{D7F170C7-532A-4A65-90B1-6CAE07031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2314575"/>
            <a:ext cx="1665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>
                <a:latin typeface="Arial" panose="020B0604020202020204" pitchFamily="34" charset="0"/>
              </a:rPr>
              <a:t>attributes</a:t>
            </a:r>
            <a:endParaRPr lang="tr-TR" altLang="tr-TR">
              <a:latin typeface="Arial" panose="020B0604020202020204" pitchFamily="34" charset="0"/>
            </a:endParaRPr>
          </a:p>
        </p:txBody>
      </p:sp>
      <p:sp>
        <p:nvSpPr>
          <p:cNvPr id="31756" name="TextBox 12">
            <a:extLst>
              <a:ext uri="{FF2B5EF4-FFF2-40B4-BE49-F238E27FC236}">
                <a16:creationId xmlns:a16="http://schemas.microsoft.com/office/drawing/2014/main" id="{AFE91B17-1BCC-42B1-9CE9-75101762D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3976688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>
                <a:latin typeface="Arial" panose="020B0604020202020204" pitchFamily="34" charset="0"/>
              </a:rPr>
              <a:t>behaviors</a:t>
            </a:r>
            <a:endParaRPr lang="tr-TR" altLang="tr-TR">
              <a:latin typeface="Arial" panose="020B0604020202020204" pitchFamily="34" charset="0"/>
            </a:endParaRPr>
          </a:p>
        </p:txBody>
      </p:sp>
      <p:sp>
        <p:nvSpPr>
          <p:cNvPr id="31757" name="Rectangle 13">
            <a:extLst>
              <a:ext uri="{FF2B5EF4-FFF2-40B4-BE49-F238E27FC236}">
                <a16:creationId xmlns:a16="http://schemas.microsoft.com/office/drawing/2014/main" id="{B70873B5-98D6-46C6-AA49-19800F8A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2459038"/>
            <a:ext cx="47244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public class </a:t>
            </a:r>
            <a:r>
              <a:rPr lang="tr-TR" altLang="tr-TR" sz="1800" dirty="0">
                <a:solidFill>
                  <a:srgbClr val="C00000"/>
                </a:solidFill>
                <a:latin typeface="Arial" panose="020B0604020202020204" pitchFamily="34" charset="0"/>
              </a:rPr>
              <a:t>JavaApplication1</a:t>
            </a:r>
            <a:r>
              <a:rPr lang="tr-TR" altLang="tr-TR" sz="1800" dirty="0">
                <a:latin typeface="Arial" panose="020B0604020202020204" pitchFamily="34" charset="0"/>
              </a:rPr>
              <a:t> {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public static void</a:t>
            </a:r>
            <a:r>
              <a:rPr lang="tr-TR" altLang="tr-TR" sz="1800" dirty="0">
                <a:latin typeface="Arial" panose="020B0604020202020204" pitchFamily="34" charset="0"/>
              </a:rPr>
              <a:t> main(String[] args) 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latin typeface="Arial" panose="020B0604020202020204" pitchFamily="34" charset="0"/>
              </a:rPr>
              <a:t>{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  <a:r>
              <a:rPr lang="en-US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Dog</a:t>
            </a:r>
            <a:r>
              <a:rPr lang="en-US" altLang="tr-TR" sz="1800" dirty="0">
                <a:latin typeface="Arial" panose="020B0604020202020204" pitchFamily="34" charset="0"/>
              </a:rPr>
              <a:t> </a:t>
            </a:r>
            <a:r>
              <a:rPr lang="en-US" altLang="tr-TR" sz="1800" dirty="0" err="1">
                <a:latin typeface="Arial" panose="020B0604020202020204" pitchFamily="34" charset="0"/>
              </a:rPr>
              <a:t>dog</a:t>
            </a:r>
            <a:r>
              <a:rPr lang="en-US" altLang="tr-TR" sz="1800" dirty="0">
                <a:latin typeface="Arial" panose="020B0604020202020204" pitchFamily="34" charset="0"/>
              </a:rPr>
              <a:t> = new Dog();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  <a:r>
              <a:rPr lang="en-US" altLang="tr-TR" sz="1800" dirty="0" err="1">
                <a:latin typeface="Arial" panose="020B0604020202020204" pitchFamily="34" charset="0"/>
              </a:rPr>
              <a:t>dog.bark</a:t>
            </a:r>
            <a:r>
              <a:rPr lang="en-US" altLang="tr-TR" sz="1800" dirty="0">
                <a:latin typeface="Arial" panose="020B0604020202020204" pitchFamily="34" charset="0"/>
              </a:rPr>
              <a:t>();</a:t>
            </a:r>
            <a:endParaRPr lang="tr-TR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latin typeface="Arial" panose="020B0604020202020204" pitchFamily="34" charset="0"/>
              </a:rPr>
              <a:t>}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}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44E50-74DB-4BD2-A3BB-11C096392E74}"/>
              </a:ext>
            </a:extLst>
          </p:cNvPr>
          <p:cNvCxnSpPr>
            <a:cxnSpLocks/>
          </p:cNvCxnSpPr>
          <p:nvPr/>
        </p:nvCxnSpPr>
        <p:spPr>
          <a:xfrm flipV="1">
            <a:off x="4724400" y="3873500"/>
            <a:ext cx="3340100" cy="1771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9" name="TextBox 16">
            <a:extLst>
              <a:ext uri="{FF2B5EF4-FFF2-40B4-BE49-F238E27FC236}">
                <a16:creationId xmlns:a16="http://schemas.microsoft.com/office/drawing/2014/main" id="{CEF42C7F-012F-4489-A7D5-D61BFB2B3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5651500"/>
            <a:ext cx="35061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Object: An instance of Dog class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B27B28-5878-4A02-A950-B590FE7C969C}"/>
              </a:ext>
            </a:extLst>
          </p:cNvPr>
          <p:cNvSpPr/>
          <p:nvPr/>
        </p:nvSpPr>
        <p:spPr>
          <a:xfrm>
            <a:off x="614087" y="3603709"/>
            <a:ext cx="3155657" cy="140961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 dirty="0"/>
          </a:p>
        </p:txBody>
      </p:sp>
      <p:sp>
        <p:nvSpPr>
          <p:cNvPr id="31763" name="TextBox 22">
            <a:extLst>
              <a:ext uri="{FF2B5EF4-FFF2-40B4-BE49-F238E27FC236}">
                <a16:creationId xmlns:a16="http://schemas.microsoft.com/office/drawing/2014/main" id="{CAD6BCCC-DE41-4805-8C7B-A6BE6BC91D2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91319" y="2388395"/>
            <a:ext cx="1419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latin typeface="Arial" panose="020B0604020202020204" pitchFamily="34" charset="0"/>
              </a:rPr>
              <a:t>variables</a:t>
            </a:r>
            <a:endParaRPr lang="tr-TR" altLang="tr-TR" sz="2400">
              <a:latin typeface="Arial" panose="020B0604020202020204" pitchFamily="34" charset="0"/>
            </a:endParaRPr>
          </a:p>
        </p:txBody>
      </p:sp>
      <p:sp>
        <p:nvSpPr>
          <p:cNvPr id="31764" name="TextBox 23">
            <a:extLst>
              <a:ext uri="{FF2B5EF4-FFF2-40B4-BE49-F238E27FC236}">
                <a16:creationId xmlns:a16="http://schemas.microsoft.com/office/drawing/2014/main" id="{A6DEF0DB-FDD5-4816-82EA-38594CF144A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43693" y="4002881"/>
            <a:ext cx="1365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latin typeface="Arial" panose="020B0604020202020204" pitchFamily="34" charset="0"/>
              </a:rPr>
              <a:t>methods</a:t>
            </a:r>
            <a:endParaRPr lang="tr-TR" altLang="tr-TR" sz="2400">
              <a:latin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E12F40-DBC0-48A9-90CF-D0B6C690B7E8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4462463"/>
            <a:ext cx="1982788" cy="1187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6" name="TextBox 33">
            <a:extLst>
              <a:ext uri="{FF2B5EF4-FFF2-40B4-BE49-F238E27FC236}">
                <a16:creationId xmlns:a16="http://schemas.microsoft.com/office/drawing/2014/main" id="{6519D4AE-80A1-466A-BF0A-09369B24A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325" y="5610225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>
                <a:latin typeface="Arial" panose="020B0604020202020204" pitchFamily="34" charset="0"/>
              </a:rPr>
              <a:t>Method call</a:t>
            </a: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4AA823-20B3-47EC-80BC-8324A84E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8460-88E7-4F56-97BD-7B40F184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C2C9E-FF60-4BF8-A02E-49F87F80820C}"/>
              </a:ext>
            </a:extLst>
          </p:cNvPr>
          <p:cNvSpPr/>
          <p:nvPr/>
        </p:nvSpPr>
        <p:spPr>
          <a:xfrm>
            <a:off x="9067800" y="0"/>
            <a:ext cx="32766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FB9019-330D-4B9F-80F6-2ADB8B578682}"/>
              </a:ext>
            </a:extLst>
          </p:cNvPr>
          <p:cNvGraphicFramePr>
            <a:graphicFrameLocks noGrp="1"/>
          </p:cNvGraphicFramePr>
          <p:nvPr/>
        </p:nvGraphicFramePr>
        <p:xfrm>
          <a:off x="866775" y="1444625"/>
          <a:ext cx="1800225" cy="267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183028925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Attributes</a:t>
                      </a:r>
                      <a:endParaRPr lang="tr-TR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9339591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4119397448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Color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418239316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377001013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79461572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4AE9395-1AF1-4F70-A63D-DB2008E853C0}"/>
              </a:ext>
            </a:extLst>
          </p:cNvPr>
          <p:cNvGraphicFramePr>
            <a:graphicFrameLocks noGrp="1"/>
          </p:cNvGraphicFramePr>
          <p:nvPr/>
        </p:nvGraphicFramePr>
        <p:xfrm>
          <a:off x="9637503" y="1438593"/>
          <a:ext cx="2140160" cy="23837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0160">
                  <a:extLst>
                    <a:ext uri="{9D8B030D-6E8A-4147-A177-3AD203B41FA5}">
                      <a16:colId xmlns:a16="http://schemas.microsoft.com/office/drawing/2014/main" val="183028925"/>
                    </a:ext>
                  </a:extLst>
                </a:gridCol>
              </a:tblGrid>
              <a:tr h="595947">
                <a:tc>
                  <a:txBody>
                    <a:bodyPr/>
                    <a:lstStyle/>
                    <a:p>
                      <a:r>
                        <a:rPr lang="en-US" sz="2400" dirty="0" err="1"/>
                        <a:t>Behaviours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93395915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 err="1"/>
                        <a:t>StartEngine</a:t>
                      </a:r>
                      <a:r>
                        <a:rPr lang="en-US" sz="2400" dirty="0"/>
                        <a:t>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4119397448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/>
                        <a:t>Drive()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4182393165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/>
                        <a:t>Stop()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3770010135"/>
                  </a:ext>
                </a:extLst>
              </a:tr>
            </a:tbl>
          </a:graphicData>
        </a:graphic>
      </p:graphicFrame>
      <p:pic>
        <p:nvPicPr>
          <p:cNvPr id="33824" name="Picture 10" descr="A close up of a car&#10;&#10;Description generated with high confidence">
            <a:extLst>
              <a:ext uri="{FF2B5EF4-FFF2-40B4-BE49-F238E27FC236}">
                <a16:creationId xmlns:a16="http://schemas.microsoft.com/office/drawing/2014/main" id="{6FA1218D-67CF-4C57-808A-695AAEB1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1193800"/>
            <a:ext cx="53927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11">
            <a:extLst>
              <a:ext uri="{FF2B5EF4-FFF2-40B4-BE49-F238E27FC236}">
                <a16:creationId xmlns:a16="http://schemas.microsoft.com/office/drawing/2014/main" id="{433582C4-C8C6-440E-B430-3323597A0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27513"/>
            <a:ext cx="105156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Car class can be </a:t>
            </a:r>
            <a:r>
              <a:rPr lang="en-US" altLang="en-US" sz="24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reused</a:t>
            </a:r>
            <a:r>
              <a:rPr lang="en-US" altLang="en-US" sz="24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many times to build many cars, you can reuse a class many times to build many objects.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Reuse of existing classes when building new classes and programs </a:t>
            </a:r>
            <a:r>
              <a:rPr lang="en-US" alt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saves time and effort.</a:t>
            </a:r>
          </a:p>
        </p:txBody>
      </p:sp>
      <p:sp>
        <p:nvSpPr>
          <p:cNvPr id="33826" name="Title 1">
            <a:extLst>
              <a:ext uri="{FF2B5EF4-FFF2-40B4-BE49-F238E27FC236}">
                <a16:creationId xmlns:a16="http://schemas.microsoft.com/office/drawing/2014/main" id="{C53F83D1-7EA0-433A-AF24-2DCBBA30290B}"/>
              </a:ext>
            </a:extLst>
          </p:cNvPr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eaLnBrk="1" hangingPunct="1">
              <a:lnSpc>
                <a:spcPct val="90000"/>
              </a:lnSpc>
              <a:buFontTx/>
              <a:buNone/>
              <a:defRPr sz="3600">
                <a:solidFill>
                  <a:srgbClr val="3380E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tr-TR" dirty="0"/>
              <a:t>Another Example: Car class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C237D-B8D9-4245-B38D-6DE4F805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81137-9DBC-41E8-80CD-A63E6B27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1" name="Group 5">
            <a:extLst>
              <a:ext uri="{FF2B5EF4-FFF2-40B4-BE49-F238E27FC236}">
                <a16:creationId xmlns:a16="http://schemas.microsoft.com/office/drawing/2014/main" id="{2EEB1A20-9305-44DF-9B27-131E59D9F961}"/>
              </a:ext>
            </a:extLst>
          </p:cNvPr>
          <p:cNvGrpSpPr>
            <a:grpSpLocks/>
          </p:cNvGrpSpPr>
          <p:nvPr/>
        </p:nvGrpSpPr>
        <p:grpSpPr bwMode="auto">
          <a:xfrm>
            <a:off x="4670984" y="1322331"/>
            <a:ext cx="2087598" cy="1978025"/>
            <a:chOff x="3142488" y="4348003"/>
            <a:chExt cx="3774585" cy="2920075"/>
          </a:xfrm>
        </p:grpSpPr>
        <p:sp>
          <p:nvSpPr>
            <p:cNvPr id="49170" name="Oval 14">
              <a:extLst>
                <a:ext uri="{FF2B5EF4-FFF2-40B4-BE49-F238E27FC236}">
                  <a16:creationId xmlns:a16="http://schemas.microsoft.com/office/drawing/2014/main" id="{2A5088E9-3CA2-491A-A644-E0A60B263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488" y="4348003"/>
              <a:ext cx="3774585" cy="292007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2400" dirty="0">
                <a:latin typeface="Arial" panose="020B0604020202020204" pitchFamily="34" charset="0"/>
              </a:endParaRPr>
            </a:p>
          </p:txBody>
        </p:sp>
        <p:sp>
          <p:nvSpPr>
            <p:cNvPr id="34828" name="Text Box 13">
              <a:extLst>
                <a:ext uri="{FF2B5EF4-FFF2-40B4-BE49-F238E27FC236}">
                  <a16:creationId xmlns:a16="http://schemas.microsoft.com/office/drawing/2014/main" id="{1D4FCAE0-A689-4F55-A657-2DA85C919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599" y="6256624"/>
              <a:ext cx="2714362" cy="570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Object 3</a:t>
              </a:r>
            </a:p>
          </p:txBody>
        </p:sp>
      </p:grpSp>
      <p:sp>
        <p:nvSpPr>
          <p:cNvPr id="21" name="Rectangle 33">
            <a:extLst>
              <a:ext uri="{FF2B5EF4-FFF2-40B4-BE49-F238E27FC236}">
                <a16:creationId xmlns:a16="http://schemas.microsoft.com/office/drawing/2014/main" id="{B1100D67-2F5E-4117-A0DE-AD158C3383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4D06A949-A0CE-4D78-B912-3C3F1B9D93FB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grpSp>
        <p:nvGrpSpPr>
          <p:cNvPr id="34819" name="Group 7">
            <a:extLst>
              <a:ext uri="{FF2B5EF4-FFF2-40B4-BE49-F238E27FC236}">
                <a16:creationId xmlns:a16="http://schemas.microsoft.com/office/drawing/2014/main" id="{17919C18-0B9A-4AE2-B1F6-55A246C2EFD7}"/>
              </a:ext>
            </a:extLst>
          </p:cNvPr>
          <p:cNvGrpSpPr>
            <a:grpSpLocks/>
          </p:cNvGrpSpPr>
          <p:nvPr/>
        </p:nvGrpSpPr>
        <p:grpSpPr bwMode="auto">
          <a:xfrm>
            <a:off x="1449388" y="1136650"/>
            <a:ext cx="4919249" cy="1978025"/>
            <a:chOff x="2286000" y="2191313"/>
            <a:chExt cx="4920614" cy="1977240"/>
          </a:xfrm>
        </p:grpSpPr>
        <p:sp>
          <p:nvSpPr>
            <p:cNvPr id="49163" name="Oval 7">
              <a:extLst>
                <a:ext uri="{FF2B5EF4-FFF2-40B4-BE49-F238E27FC236}">
                  <a16:creationId xmlns:a16="http://schemas.microsoft.com/office/drawing/2014/main" id="{14D1B82E-F439-4AAC-AEB4-4549BFD4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191313"/>
              <a:ext cx="2342212" cy="19772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1800">
                <a:latin typeface="Arial" panose="020B0604020202020204" pitchFamily="34" charset="0"/>
              </a:endParaRPr>
            </a:p>
          </p:txBody>
        </p:sp>
        <p:sp>
          <p:nvSpPr>
            <p:cNvPr id="34834" name="Rectangle 8">
              <a:extLst>
                <a:ext uri="{FF2B5EF4-FFF2-40B4-BE49-F238E27FC236}">
                  <a16:creationId xmlns:a16="http://schemas.microsoft.com/office/drawing/2014/main" id="{25C55ECF-075F-4E40-B20C-12281150E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203" y="2718532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4835" name="Rectangle 9">
              <a:extLst>
                <a:ext uri="{FF2B5EF4-FFF2-40B4-BE49-F238E27FC236}">
                  <a16:creationId xmlns:a16="http://schemas.microsoft.com/office/drawing/2014/main" id="{BBB55592-6464-469C-A0FE-EF361C91C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203" y="3216231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Method</a:t>
              </a:r>
            </a:p>
          </p:txBody>
        </p:sp>
        <p:sp>
          <p:nvSpPr>
            <p:cNvPr id="34836" name="Text Box 5">
              <a:extLst>
                <a:ext uri="{FF2B5EF4-FFF2-40B4-BE49-F238E27FC236}">
                  <a16:creationId xmlns:a16="http://schemas.microsoft.com/office/drawing/2014/main" id="{30BD6C64-9A73-4A3C-99CF-25AB08EB8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901" y="2337110"/>
              <a:ext cx="1338407" cy="2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CC00FF"/>
                  </a:solidFill>
                  <a:latin typeface="Arial" panose="020B0604020202020204" pitchFamily="34" charset="0"/>
                </a:rPr>
                <a:t>Object 1</a:t>
              </a: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04D8175D-AC98-47BF-8D6E-13FD4E193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509" y="2718532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8A9F5D21-4577-4205-A1DD-CA6587884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508" y="3216231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34820" name="Group 8">
            <a:extLst>
              <a:ext uri="{FF2B5EF4-FFF2-40B4-BE49-F238E27FC236}">
                <a16:creationId xmlns:a16="http://schemas.microsoft.com/office/drawing/2014/main" id="{EA2CE434-7225-4591-B3C1-0DB917249DFB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838200"/>
            <a:ext cx="2667000" cy="2832100"/>
            <a:chOff x="5791200" y="1739994"/>
            <a:chExt cx="2667000" cy="2832006"/>
          </a:xfrm>
        </p:grpSpPr>
        <p:sp>
          <p:nvSpPr>
            <p:cNvPr id="49166" name="Oval 10">
              <a:extLst>
                <a:ext uri="{FF2B5EF4-FFF2-40B4-BE49-F238E27FC236}">
                  <a16:creationId xmlns:a16="http://schemas.microsoft.com/office/drawing/2014/main" id="{23BBEDE9-7E9B-42B7-AAD2-14910E0FF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1739994"/>
              <a:ext cx="2667000" cy="283200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1800">
                <a:latin typeface="Arial" panose="020B0604020202020204" pitchFamily="34" charset="0"/>
              </a:endParaRPr>
            </a:p>
          </p:txBody>
        </p:sp>
        <p:sp>
          <p:nvSpPr>
            <p:cNvPr id="34830" name="Rectangle 11">
              <a:extLst>
                <a:ext uri="{FF2B5EF4-FFF2-40B4-BE49-F238E27FC236}">
                  <a16:creationId xmlns:a16="http://schemas.microsoft.com/office/drawing/2014/main" id="{9C36F6D0-6624-47E5-8F35-2A9FE0D30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6700" y="2779055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4831" name="Rectangle 12">
              <a:extLst>
                <a:ext uri="{FF2B5EF4-FFF2-40B4-BE49-F238E27FC236}">
                  <a16:creationId xmlns:a16="http://schemas.microsoft.com/office/drawing/2014/main" id="{59703959-96E6-4C6E-8B65-FB8F0D1D2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276754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Method</a:t>
              </a:r>
            </a:p>
          </p:txBody>
        </p:sp>
        <p:sp>
          <p:nvSpPr>
            <p:cNvPr id="34832" name="Text Box 6">
              <a:extLst>
                <a:ext uri="{FF2B5EF4-FFF2-40B4-BE49-F238E27FC236}">
                  <a16:creationId xmlns:a16="http://schemas.microsoft.com/office/drawing/2014/main" id="{4B7F3EB9-95D5-42C4-97F7-5443BD1A8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3103" y="1903604"/>
              <a:ext cx="1338407" cy="2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solidFill>
                    <a:srgbClr val="C621EF"/>
                  </a:solidFill>
                  <a:latin typeface="Arial" panose="020B0604020202020204" pitchFamily="34" charset="0"/>
                </a:rPr>
                <a:t>Object 2</a:t>
              </a:r>
            </a:p>
          </p:txBody>
        </p:sp>
      </p:grpSp>
      <p:sp>
        <p:nvSpPr>
          <p:cNvPr id="34822" name="Title 1">
            <a:extLst>
              <a:ext uri="{FF2B5EF4-FFF2-40B4-BE49-F238E27FC236}">
                <a16:creationId xmlns:a16="http://schemas.microsoft.com/office/drawing/2014/main" id="{7D66CF96-56BF-4BA6-B645-73EA2072F890}"/>
              </a:ext>
            </a:extLst>
          </p:cNvPr>
          <p:cNvSpPr txBox="1">
            <a:spLocks/>
          </p:cNvSpPr>
          <p:nvPr/>
        </p:nvSpPr>
        <p:spPr bwMode="auto">
          <a:xfrm>
            <a:off x="407988" y="96838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6000">
                <a:solidFill>
                  <a:srgbClr val="3380E6"/>
                </a:solidFill>
                <a:latin typeface="Arial" panose="020B0604020202020204" pitchFamily="34" charset="0"/>
              </a:rPr>
              <a:t>Why OOP?</a:t>
            </a:r>
          </a:p>
        </p:txBody>
      </p:sp>
      <p:sp>
        <p:nvSpPr>
          <p:cNvPr id="34823" name="Rectangle 12">
            <a:extLst>
              <a:ext uri="{FF2B5EF4-FFF2-40B4-BE49-F238E27FC236}">
                <a16:creationId xmlns:a16="http://schemas.microsoft.com/office/drawing/2014/main" id="{B108D589-97CD-49AC-BBB8-F54BD699A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61" y="3738930"/>
            <a:ext cx="105156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Save development time (and cost) by reusing code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once an object class is created it can be used in other applications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Easier debugging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classes can be tested independently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reused objects have already been tested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Software maintenance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Easy to maintain then non-OOP programs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612C6-B853-46FA-B5C7-EF4A5FE3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4F2A0148-450B-444D-8919-9E382B7B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solidFill>
                  <a:srgbClr val="00B0F0"/>
                </a:solidFill>
              </a:rPr>
              <a:t>Next Week: Creating a class and instantiation</a:t>
            </a:r>
            <a:endParaRPr lang="tr-TR" altLang="tr-TR">
              <a:solidFill>
                <a:srgbClr val="00B0F0"/>
              </a:solidFill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51576050-3712-4539-BE09-666D2A34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71800"/>
            <a:ext cx="10972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Declaration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A variable declaration with an object type.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Instantiation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The 'new' keyword is used to create the object.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Initialization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The 'new' keyword is followed by a call to a constructor. </a:t>
            </a:r>
            <a:br>
              <a:rPr lang="en-US" altLang="tr-TR" dirty="0">
                <a:solidFill>
                  <a:srgbClr val="000000"/>
                </a:solidFill>
                <a:latin typeface="+mn-lt"/>
              </a:rPr>
            </a:br>
            <a:endParaRPr lang="en-US" altLang="tr-TR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BDB73-064C-40C6-8A32-5A392C01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F970-8361-4045-A991-73461124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93B89D3-33FF-48E2-9231-6E3CCB58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71601"/>
            <a:ext cx="4495801" cy="2956374"/>
          </a:xfrm>
        </p:spPr>
        <p:txBody>
          <a:bodyPr/>
          <a:lstStyle/>
          <a:p>
            <a:r>
              <a:rPr lang="en-US" altLang="tr-TR" b="1" dirty="0"/>
              <a:t>This is the end of lecture.</a:t>
            </a:r>
            <a:br>
              <a:rPr lang="en-US" altLang="tr-TR" b="1" dirty="0"/>
            </a:br>
            <a:br>
              <a:rPr lang="en-US" altLang="tr-TR" b="1" dirty="0"/>
            </a:br>
            <a:r>
              <a:rPr lang="en-US" sz="4400" dirty="0"/>
              <a:t>Any questions?</a:t>
            </a:r>
            <a:endParaRPr lang="tr-TR" altLang="tr-TR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304B6-14B0-4679-AE0A-AAB9156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0F43A-CBBE-4BAF-BEF8-A43CEFBB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C1CC63-2285-2967-A9D2-1BA354C7FE8B}"/>
              </a:ext>
            </a:extLst>
          </p:cNvPr>
          <p:cNvSpPr/>
          <p:nvPr/>
        </p:nvSpPr>
        <p:spPr>
          <a:xfrm>
            <a:off x="4724400" y="0"/>
            <a:ext cx="7587343" cy="6858000"/>
          </a:xfrm>
          <a:prstGeom prst="roundRect">
            <a:avLst>
              <a:gd name="adj" fmla="val 0"/>
            </a:avLst>
          </a:prstGeom>
          <a:solidFill>
            <a:srgbClr val="EB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200" b="0" i="0" dirty="0">
                <a:solidFill>
                  <a:srgbClr val="598F35"/>
                </a:solidFill>
                <a:effectLst/>
              </a:rPr>
              <a:t>Anybody who comes to you and says he has a perfect language is either naïve or a salesma</a:t>
            </a:r>
            <a:r>
              <a:rPr lang="en-US" sz="3200" dirty="0">
                <a:solidFill>
                  <a:srgbClr val="598F35"/>
                </a:solidFill>
              </a:rPr>
              <a:t>n.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98F35"/>
                </a:solidFill>
                <a:latin typeface="Arial" panose="020B0604020202020204" pitchFamily="34" charset="0"/>
              </a:rPr>
              <a:t>	    </a:t>
            </a:r>
            <a:r>
              <a:rPr lang="en-US" sz="3200" dirty="0">
                <a:solidFill>
                  <a:schemeClr val="tx1"/>
                </a:solidFill>
              </a:rPr>
              <a:t>Bjarne </a:t>
            </a:r>
            <a:r>
              <a:rPr lang="en-US" sz="3200" dirty="0" err="1">
                <a:solidFill>
                  <a:schemeClr val="tx1"/>
                </a:solidFill>
              </a:rPr>
              <a:t>Stroustrup</a:t>
            </a:r>
            <a:endParaRPr lang="en-US" sz="3200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71600" lvl="3" indent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C++ 0x - An Overview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 of Waterloo Computer Science Club</a:t>
            </a:r>
            <a:endParaRPr lang="en-US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r-TR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C8D6D1BF-12FD-4D21-8457-4788780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Precaution</a:t>
            </a:r>
            <a:endParaRPr lang="tr-TR" altLang="tr-TR" dirty="0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078A4B7B-8687-4837-BFE1-E70E954D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tr-TR" sz="3200" dirty="0"/>
              <a:t>Attendance:</a:t>
            </a:r>
          </a:p>
          <a:p>
            <a:pPr lvl="1"/>
            <a:r>
              <a:rPr lang="en-US" altLang="tr-TR" sz="2800" dirty="0"/>
              <a:t>5 times absence will prevent you to take final and makeup exam.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tr-TR" sz="3200" dirty="0"/>
              <a:t>Evaluation:</a:t>
            </a:r>
          </a:p>
          <a:p>
            <a:pPr lvl="1"/>
            <a:r>
              <a:rPr lang="en-US" altLang="tr-TR" sz="2800" dirty="0"/>
              <a:t>Midterm %40, Final exam %50, </a:t>
            </a:r>
            <a:r>
              <a:rPr lang="en-US" altLang="tr-TR" sz="2800" i="1" dirty="0"/>
              <a:t>Quiz/Project +%10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566C2-CDE4-40DB-BF2A-BC9EB295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056B3-9E75-421F-B46D-C85D9154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9E07A28-A08A-4884-9861-C7501B6D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Course Educational Objectives: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8A79-F25B-4870-B297-73CC5BD2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This course enables the students to know about 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Classes &amp; Objects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Object Oriented concepts in Java language</a:t>
            </a:r>
          </a:p>
          <a:p>
            <a:pPr lvl="1">
              <a:defRPr/>
            </a:pPr>
            <a:r>
              <a:rPr lang="en-US" dirty="0"/>
              <a:t>Encapsulation,</a:t>
            </a:r>
          </a:p>
          <a:p>
            <a:pPr lvl="1">
              <a:defRPr/>
            </a:pPr>
            <a:r>
              <a:rPr lang="en-US" dirty="0"/>
              <a:t>Inheritance, </a:t>
            </a:r>
          </a:p>
          <a:p>
            <a:pPr lvl="1">
              <a:defRPr/>
            </a:pPr>
            <a:r>
              <a:rPr lang="en-US" dirty="0"/>
              <a:t>Polymorphism, </a:t>
            </a:r>
          </a:p>
          <a:p>
            <a:pPr lvl="1">
              <a:defRPr/>
            </a:pPr>
            <a:r>
              <a:rPr lang="en-US" dirty="0"/>
              <a:t>Abstraction</a:t>
            </a:r>
          </a:p>
          <a:p>
            <a:pPr lvl="1">
              <a:defRPr/>
            </a:pPr>
            <a:endParaRPr lang="en-US" dirty="0"/>
          </a:p>
          <a:p>
            <a:pPr marL="0" indent="0">
              <a:buNone/>
              <a:defRPr/>
            </a:pPr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562F5-F8C0-454A-B153-873436C6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F948A-4024-42BF-A71D-E28A3E9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6BEBC3D-476D-4DDC-93AB-1AD4046B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Course Outcomes:</a:t>
            </a:r>
            <a:endParaRPr lang="tr-TR" altLang="tr-TR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0049B75A-DCE7-46E4-9002-A973AF10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0972800" cy="4351338"/>
          </a:xfrm>
        </p:spPr>
        <p:txBody>
          <a:bodyPr/>
          <a:lstStyle/>
          <a:p>
            <a:r>
              <a:rPr lang="en-US" altLang="tr-TR" dirty="0"/>
              <a:t>After completion of the course, you will be able to: </a:t>
            </a:r>
          </a:p>
          <a:p>
            <a:r>
              <a:rPr lang="en-US" altLang="tr-TR" b="1" dirty="0"/>
              <a:t>CO1</a:t>
            </a:r>
            <a:r>
              <a:rPr lang="en-US" altLang="tr-TR" dirty="0"/>
              <a:t>: Able to Understand OOPs Concept, Java language features. Able to Understanding and Applying various Datatypes in program design. </a:t>
            </a:r>
          </a:p>
          <a:p>
            <a:r>
              <a:rPr lang="en-US" altLang="tr-TR" b="1" dirty="0"/>
              <a:t>CO2</a:t>
            </a:r>
            <a:r>
              <a:rPr lang="en-US" altLang="tr-TR" dirty="0"/>
              <a:t>: Able to Understand and Apply the concepts of Classes &amp;Objects, constructors in program design. </a:t>
            </a:r>
          </a:p>
          <a:p>
            <a:r>
              <a:rPr lang="en-US" altLang="tr-TR" b="1" dirty="0"/>
              <a:t>CO3</a:t>
            </a:r>
            <a:r>
              <a:rPr lang="en-US" altLang="tr-TR" dirty="0"/>
              <a:t>: Able to Design &amp; implement various forms of inheritance ,calling base class constructors . </a:t>
            </a:r>
          </a:p>
          <a:p>
            <a:r>
              <a:rPr lang="en-US" altLang="tr-TR" b="1" dirty="0"/>
              <a:t>CO4</a:t>
            </a:r>
            <a:r>
              <a:rPr lang="en-US" altLang="tr-TR" dirty="0"/>
              <a:t>: Able to Apply &amp; Analyze method overloading, runtime polymorphism , Generic Programming. </a:t>
            </a:r>
          </a:p>
          <a:p>
            <a:r>
              <a:rPr lang="en-US" altLang="tr-TR" b="1" dirty="0"/>
              <a:t>CO5</a:t>
            </a:r>
            <a:r>
              <a:rPr lang="en-US" altLang="tr-TR" dirty="0"/>
              <a:t>: Able to Analyze and explore I/O operations and exception handling. </a:t>
            </a:r>
            <a:endParaRPr lang="tr-TR" altLang="tr-T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17714-7938-41C4-BE2C-0B924249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0B8C1-8CA4-4900-B828-B51A5294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1131-E7D0-4EDF-9CA5-318F4CB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1563350" cy="1325563"/>
          </a:xfrm>
        </p:spPr>
        <p:txBody>
          <a:bodyPr/>
          <a:lstStyle/>
          <a:p>
            <a:r>
              <a:rPr lang="en-US" dirty="0"/>
              <a:t>IDE we will use: </a:t>
            </a:r>
            <a:r>
              <a:rPr lang="tr-TR" sz="4400" b="0" i="0" dirty="0" err="1">
                <a:solidFill>
                  <a:srgbClr val="19191C"/>
                </a:solidFill>
                <a:effectLst/>
                <a:latin typeface="JetBrains Sans"/>
              </a:rPr>
              <a:t>IntelliJ</a:t>
            </a:r>
            <a:r>
              <a:rPr lang="tr-TR" sz="4400" b="0" i="0" dirty="0">
                <a:solidFill>
                  <a:srgbClr val="19191C"/>
                </a:solidFill>
                <a:effectLst/>
                <a:latin typeface="JetBrains Sans"/>
              </a:rPr>
              <a:t> IDEA</a:t>
            </a:r>
            <a:r>
              <a:rPr lang="en-US" sz="4400" b="0" i="0" dirty="0">
                <a:solidFill>
                  <a:srgbClr val="19191C"/>
                </a:solidFill>
                <a:effectLst/>
                <a:latin typeface="JetBrains Sans"/>
              </a:rPr>
              <a:t> </a:t>
            </a:r>
            <a:r>
              <a:rPr lang="en-US" sz="4400" b="0" i="1" dirty="0">
                <a:solidFill>
                  <a:srgbClr val="19191C"/>
                </a:solidFill>
                <a:effectLst/>
                <a:latin typeface="inherit"/>
              </a:rPr>
              <a:t>Community Edition </a:t>
            </a:r>
            <a:r>
              <a:rPr lang="en-US" sz="4400" b="0" i="0" dirty="0">
                <a:solidFill>
                  <a:srgbClr val="19191C"/>
                </a:solidFill>
                <a:effectLst/>
                <a:latin typeface="JetBrains Sans"/>
              </a:rPr>
              <a:t> </a:t>
            </a:r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D85-1690-46EF-A282-1367EE0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5542-A24F-417F-ADC5-BF2C64A0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1372CA-6B67-3708-88DC-E0206881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52" b="9375"/>
          <a:stretch/>
        </p:blipFill>
        <p:spPr>
          <a:xfrm>
            <a:off x="152400" y="1447800"/>
            <a:ext cx="10515600" cy="305339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1C6FD5-9ADE-BD21-25E7-80454A49C268}"/>
                  </a:ext>
                </a:extLst>
              </p14:cNvPr>
              <p14:cNvContentPartPr/>
              <p14:nvPr/>
            </p14:nvContentPartPr>
            <p14:xfrm>
              <a:off x="6553200" y="2233350"/>
              <a:ext cx="3733800" cy="239129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1C6FD5-9ADE-BD21-25E7-80454A49C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7561" y="2197713"/>
                <a:ext cx="3805438" cy="2462934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A8FFBBD-B1C9-3E0D-B03A-66733117C38C}"/>
              </a:ext>
            </a:extLst>
          </p:cNvPr>
          <p:cNvSpPr txBox="1"/>
          <p:nvPr/>
        </p:nvSpPr>
        <p:spPr>
          <a:xfrm>
            <a:off x="304800" y="5150746"/>
            <a:ext cx="11391900" cy="1631950"/>
          </a:xfrm>
          <a:prstGeom prst="roundRect">
            <a:avLst>
              <a:gd name="adj" fmla="val 9254"/>
            </a:avLst>
          </a:prstGeom>
          <a:ln w="38100">
            <a:solidFill>
              <a:srgbClr val="FE285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191C"/>
                </a:solidFill>
                <a:effectLst/>
                <a:latin typeface="inherit"/>
              </a:rPr>
              <a:t>Community Edition</a:t>
            </a: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 is free and open-source, licensed under Apache 2.0. It provides all the basic features for JVM and Android development.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It enables you to </a:t>
            </a:r>
            <a:r>
              <a:rPr lang="en-US" sz="2400" b="0" i="0" u="none" strike="noStrike" dirty="0">
                <a:effectLst/>
                <a:latin typeface="JetBrains Sans"/>
                <a:hlinkClick r:id="rId5"/>
              </a:rPr>
              <a:t>create graphical user interfaces (GUI)</a:t>
            </a: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 for your applications using Swing library components.</a:t>
            </a:r>
          </a:p>
        </p:txBody>
      </p:sp>
    </p:spTree>
    <p:extLst>
      <p:ext uri="{BB962C8B-B14F-4D97-AF65-F5344CB8AC3E}">
        <p14:creationId xmlns:p14="http://schemas.microsoft.com/office/powerpoint/2010/main" val="52018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D3B0-CF59-4F80-A3CF-F622415D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option: </a:t>
            </a:r>
            <a:r>
              <a:rPr lang="tr-TR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Visual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Studio</a:t>
            </a:r>
            <a:r>
              <a:rPr lang="tr-TR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Code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A4FE1-1C5D-4D18-9068-81C35833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Visual Studio Code combines the simplicity of a source code editor with powerful developer tooling, like IntelliSense code completion and debugging. VS Code supports</a:t>
            </a:r>
            <a:r>
              <a:rPr lang="fr-FR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 GUI applications.</a:t>
            </a:r>
            <a:endParaRPr lang="en-US" sz="2400" b="0" i="0" dirty="0">
              <a:solidFill>
                <a:srgbClr val="444444"/>
              </a:solidFill>
              <a:effectLst/>
              <a:latin typeface="Segoe UI" panose="020B0502040204020203" pitchFamily="34" charset="0"/>
            </a:endParaRPr>
          </a:p>
          <a:p>
            <a:endParaRPr lang="en-US" sz="2400" b="0" i="0" dirty="0">
              <a:solidFill>
                <a:srgbClr val="444444"/>
              </a:solidFill>
              <a:effectLst/>
              <a:latin typeface="Segoe UI" panose="020B0502040204020203" pitchFamily="34" charset="0"/>
            </a:endParaRPr>
          </a:p>
          <a:p>
            <a:endParaRPr lang="tr-TR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FE78-7690-4A2F-95E5-5C64785C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0" y="3310189"/>
            <a:ext cx="6117600" cy="2885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721FA-6951-4BC0-995A-A434DE8C94C8}"/>
              </a:ext>
            </a:extLst>
          </p:cNvPr>
          <p:cNvSpPr txBox="1"/>
          <p:nvPr/>
        </p:nvSpPr>
        <p:spPr>
          <a:xfrm>
            <a:off x="7162800" y="2860193"/>
            <a:ext cx="482566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Free.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Built on open source.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Runs everywhere.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Available for macOS, Linux, and Windows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18726-8D5B-4590-8FC7-AE09FF95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8C898-E077-4C13-B406-2086E14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186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A4A9-7791-4E66-8361-53526BB0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90A81-2717-49EF-8781-EEFD960B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41" y="162907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3C763D"/>
                </a:solidFill>
                <a:latin typeface="Segoe UI" panose="020B0502040204020203" pitchFamily="34" charset="0"/>
              </a:rPr>
              <a:t>D</a:t>
            </a:r>
            <a:r>
              <a:rPr lang="en-US" b="0" i="0" dirty="0">
                <a:solidFill>
                  <a:srgbClr val="3C763D"/>
                </a:solidFill>
                <a:effectLst/>
                <a:latin typeface="Segoe UI" panose="020B0502040204020203" pitchFamily="34" charset="0"/>
              </a:rPr>
              <a:t>ownload VS Code for Windows!</a:t>
            </a:r>
          </a:p>
          <a:p>
            <a:pPr lvl="1"/>
            <a:r>
              <a:rPr lang="tr-TR" dirty="0">
                <a:hlinkClick r:id="rId2"/>
              </a:rPr>
              <a:t>https://code.visualstudio.com/</a:t>
            </a:r>
            <a:endParaRPr lang="en-US" dirty="0"/>
          </a:p>
          <a:p>
            <a:pPr lvl="1"/>
            <a:endParaRPr lang="en-US" b="0" i="0" dirty="0">
              <a:solidFill>
                <a:srgbClr val="3C763D"/>
              </a:solidFill>
              <a:effectLst/>
              <a:latin typeface="Segoe UI" panose="020B0502040204020203" pitchFamily="34" charset="0"/>
            </a:endParaRPr>
          </a:p>
          <a:p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811A9-CE1D-4F93-8182-E0AE180C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4223"/>
            <a:ext cx="12192000" cy="863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DE1F4D-1CE0-4939-A0A6-104B1778A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59" r="10568"/>
          <a:stretch/>
        </p:blipFill>
        <p:spPr>
          <a:xfrm>
            <a:off x="5971309" y="375841"/>
            <a:ext cx="6220691" cy="52412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A1ADE-F268-4DE4-AB77-B2FB90A9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FA08D-68E7-451F-9808-ED3BFF0A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49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18032</TotalTime>
  <Words>2165</Words>
  <Application>Microsoft Office PowerPoint</Application>
  <PresentationFormat>Widescreen</PresentationFormat>
  <Paragraphs>364</Paragraphs>
  <Slides>38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Arial</vt:lpstr>
      <vt:lpstr>Arial</vt:lpstr>
      <vt:lpstr>Book Antiqua</vt:lpstr>
      <vt:lpstr>Calibri</vt:lpstr>
      <vt:lpstr>Calibri </vt:lpstr>
      <vt:lpstr>Calibri Light</vt:lpstr>
      <vt:lpstr>Consolas</vt:lpstr>
      <vt:lpstr>Courier New</vt:lpstr>
      <vt:lpstr>inherit</vt:lpstr>
      <vt:lpstr>JetBrains Sans</vt:lpstr>
      <vt:lpstr>Monotype Sorts</vt:lpstr>
      <vt:lpstr>Segoe UI</vt:lpstr>
      <vt:lpstr>Times New Roman</vt:lpstr>
      <vt:lpstr>Ubuntu</vt:lpstr>
      <vt:lpstr>urw-din</vt:lpstr>
      <vt:lpstr>Verdana</vt:lpstr>
      <vt:lpstr>Office Theme</vt:lpstr>
      <vt:lpstr>Picture</vt:lpstr>
      <vt:lpstr>Object-Oriented Programming  (in Java)</vt:lpstr>
      <vt:lpstr>OOP course at a glance</vt:lpstr>
      <vt:lpstr>Table of Contents</vt:lpstr>
      <vt:lpstr>Precaution</vt:lpstr>
      <vt:lpstr>Course Educational Objectives: </vt:lpstr>
      <vt:lpstr>Course Outcomes:</vt:lpstr>
      <vt:lpstr>IDE we will use: IntelliJ IDEA Community Edition  </vt:lpstr>
      <vt:lpstr>Another option: Visual Studio Code</vt:lpstr>
      <vt:lpstr>Installing VS Code</vt:lpstr>
      <vt:lpstr>Setting up Visual Studio Code for Java Development </vt:lpstr>
      <vt:lpstr>Others</vt:lpstr>
      <vt:lpstr>Computer Languages</vt:lpstr>
      <vt:lpstr>Language levels</vt:lpstr>
      <vt:lpstr>PowerPoint Presentation</vt:lpstr>
      <vt:lpstr>PowerPoint Presentation</vt:lpstr>
      <vt:lpstr>PowerPoint Presentation</vt:lpstr>
      <vt:lpstr>Java Introduction</vt:lpstr>
      <vt:lpstr>A Simple Application</vt:lpstr>
      <vt:lpstr>Creating and Compiling Programs</vt:lpstr>
      <vt:lpstr>Executing Applications</vt:lpstr>
      <vt:lpstr>How does Java work on a computer?</vt:lpstr>
      <vt:lpstr>Java Editions </vt:lpstr>
      <vt:lpstr>PowerPoint Presentation</vt:lpstr>
      <vt:lpstr>Procedure-oriented Programming(POP) vs Object-oriented programming(OOP) </vt:lpstr>
      <vt:lpstr>Procedure-oriented Programming(POP) vs Object-oriented programming(OOP) </vt:lpstr>
      <vt:lpstr>Procedure-oriented Programming(POP) vs Object-oriented programming(OOP) </vt:lpstr>
      <vt:lpstr>History of OOP</vt:lpstr>
      <vt:lpstr>PowerPoint Presentation</vt:lpstr>
      <vt:lpstr>Object</vt:lpstr>
      <vt:lpstr>The Automobile as an Object</vt:lpstr>
      <vt:lpstr>Objects and Classes</vt:lpstr>
      <vt:lpstr>Class members</vt:lpstr>
      <vt:lpstr>Instantiation</vt:lpstr>
      <vt:lpstr>Example</vt:lpstr>
      <vt:lpstr>PowerPoint Presentation</vt:lpstr>
      <vt:lpstr>PowerPoint Presentation</vt:lpstr>
      <vt:lpstr>Next Week: Creating a class and instantiation</vt:lpstr>
      <vt:lpstr>This is the end of lecture.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  Introduction</dc:title>
  <dc:creator>Windows User</dc:creator>
  <cp:lastModifiedBy>KASIM ÖZACAR</cp:lastModifiedBy>
  <cp:revision>319</cp:revision>
  <dcterms:created xsi:type="dcterms:W3CDTF">2011-03-23T20:45:52Z</dcterms:created>
  <dcterms:modified xsi:type="dcterms:W3CDTF">2022-10-02T19:59:21Z</dcterms:modified>
</cp:coreProperties>
</file>